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64" r:id="rId2"/>
    <p:sldId id="266" r:id="rId3"/>
    <p:sldId id="267" r:id="rId4"/>
    <p:sldId id="298" r:id="rId5"/>
    <p:sldId id="271" r:id="rId6"/>
    <p:sldId id="275" r:id="rId7"/>
    <p:sldId id="274" r:id="rId8"/>
    <p:sldId id="256" r:id="rId9"/>
    <p:sldId id="294" r:id="rId10"/>
    <p:sldId id="278" r:id="rId11"/>
    <p:sldId id="281" r:id="rId12"/>
    <p:sldId id="282" r:id="rId13"/>
    <p:sldId id="276" r:id="rId14"/>
    <p:sldId id="283" r:id="rId15"/>
    <p:sldId id="284" r:id="rId16"/>
    <p:sldId id="273" r:id="rId17"/>
    <p:sldId id="296" r:id="rId18"/>
    <p:sldId id="285" r:id="rId19"/>
    <p:sldId id="287" r:id="rId20"/>
    <p:sldId id="286" r:id="rId21"/>
    <p:sldId id="288" r:id="rId22"/>
    <p:sldId id="289" r:id="rId23"/>
    <p:sldId id="290" r:id="rId24"/>
    <p:sldId id="291" r:id="rId25"/>
    <p:sldId id="279" r:id="rId26"/>
    <p:sldId id="297" r:id="rId27"/>
    <p:sldId id="295" r:id="rId28"/>
    <p:sldId id="277" r:id="rId29"/>
    <p:sldId id="280" r:id="rId30"/>
  </p:sldIdLst>
  <p:sldSz cx="12192000" cy="6858000"/>
  <p:notesSz cx="6858000" cy="9144000"/>
  <p:embeddedFontLst>
    <p:embeddedFont>
      <p:font typeface="NanumGothic" panose="020D0604000000000000" pitchFamily="34" charset="-127"/>
      <p:regular r:id="rId32"/>
      <p:bold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Gmarket Sans TTF Medium" panose="02000000000000000000" pitchFamily="2" charset="-128"/>
      <p:regular r:id="rId36"/>
    </p:embeddedFont>
    <p:embeddedFont>
      <p:font typeface="Impact" panose="020B0806030902050204" pitchFamily="34" charset="0"/>
      <p:regular r:id="rId37"/>
    </p:embeddedFont>
    <p:embeddedFont>
      <p:font typeface="NanumBarunGothic" panose="020B0603020101020101" pitchFamily="34" charset="-127"/>
      <p:regular r:id="rId38"/>
      <p:bold r:id="rId39"/>
    </p:embeddedFont>
    <p:embeddedFont>
      <p:font typeface="NANUMGOTHIC EXTRABOLD" panose="020D0604000000000000" pitchFamily="34" charset="-127"/>
      <p:bold r:id="rId40"/>
    </p:embeddedFont>
    <p:embeddedFont>
      <p:font typeface="NanumSquare Bold" panose="020B0600000101010101" pitchFamily="34" charset="-127"/>
      <p:bold r:id="rId41"/>
    </p:embeddedFont>
    <p:embeddedFont>
      <p:font typeface="NanumSquare ExtraBold" panose="020B0600000101010101" pitchFamily="34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92E"/>
    <a:srgbClr val="F1C760"/>
    <a:srgbClr val="F1BC30"/>
    <a:srgbClr val="F2BC31"/>
    <a:srgbClr val="79ABDB"/>
    <a:srgbClr val="84B8E8"/>
    <a:srgbClr val="EED880"/>
    <a:srgbClr val="E4CD79"/>
    <a:srgbClr val="F6DD82"/>
    <a:srgbClr val="F6D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5878"/>
  </p:normalViewPr>
  <p:slideViewPr>
    <p:cSldViewPr snapToGrid="0" snapToObjects="1">
      <p:cViewPr varScale="1">
        <p:scale>
          <a:sx n="108" d="100"/>
          <a:sy n="108" d="100"/>
        </p:scale>
        <p:origin x="9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471BD-0B07-134B-B66C-034F47C69BD5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CDD6-BB37-6E4A-BE96-8067B352B32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38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2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053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78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876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약 데이터 정보가 조금 부족한 상환인데</a:t>
            </a:r>
            <a:r>
              <a:rPr kumimoji="1" lang="en-US" altLang="ko-KR" sz="1200" dirty="0"/>
              <a:t>…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실제서비스로 출시하면 제약 업체들과 협업하여 데이터화해서 더 정확한 정보를 </a:t>
            </a:r>
            <a:r>
              <a:rPr kumimoji="1" lang="ko-KR" altLang="en-US" sz="1200" dirty="0" err="1"/>
              <a:t>만는다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사용자 복용 데이터를 기반으로 의학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제약 전문가와 협업해서 사용자 맞춤 약</a:t>
            </a:r>
            <a:r>
              <a:rPr kumimoji="1" lang="en-US" altLang="ko-KR" sz="1200" dirty="0"/>
              <a:t>/</a:t>
            </a:r>
            <a:r>
              <a:rPr kumimoji="1" lang="ko-KR" altLang="en-US" sz="1200" dirty="0" err="1"/>
              <a:t>건강보조제</a:t>
            </a:r>
            <a:r>
              <a:rPr kumimoji="1" lang="ko-KR" altLang="en-US" sz="1200" dirty="0"/>
              <a:t> 추천 서비스를 제공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46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143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021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건강에 대한 관심이 지속적으로 증가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과거 복용 이력 관리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상세 검색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열려있는 약국 위치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+</a:t>
            </a:r>
          </a:p>
          <a:p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OCR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통한 편리한 약 등록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공유로 가족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친지와 함께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커뮤니티를 통한 정보 교환</a:t>
            </a:r>
            <a:endParaRPr kumimoji="1" lang="en-US" altLang="ko-KR" sz="1200" dirty="0"/>
          </a:p>
          <a:p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341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/>
              <a:t>건강에 대한 관심이 지속적으로 증가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과거 복용 이력 관리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상세 검색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열려있는 약국 위치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+</a:t>
            </a:r>
          </a:p>
          <a:p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OCR</a:t>
            </a: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통한 편리한 약 등록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공유로 가족</a:t>
            </a:r>
            <a:r>
              <a:rPr kumimoji="1"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친지와 함께</a:t>
            </a:r>
            <a:endParaRPr kumimoji="1"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커뮤니티를 통한 정보 교환</a:t>
            </a:r>
            <a:endParaRPr kumimoji="1" lang="en-US" altLang="ko-KR" sz="1200" dirty="0"/>
          </a:p>
          <a:p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285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873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938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93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176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CDD6-BB37-6E4A-BE96-8067B352B32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49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615D4-2CD4-BA45-BFEB-8BF9C3B2C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8F9A52-70AC-6348-9123-26C217D14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F8D1FE-8885-6B47-9B9D-0E1FBE88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10F5C-9D59-0843-946D-19DABCFB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3B8646-AFFD-DB41-9986-AFA2061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041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62290-DB60-3347-9B12-2A7BC67B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7A674-880C-2E4D-B04A-9CC4FE250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2419E-BDA6-5849-A477-3EE45377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A3C71-4B15-B948-94D2-838B1304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9A0C0-7BD4-1E44-84E1-1D13E5E3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46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2F7B6D-4EF3-7243-A572-4E67F39C1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0F65EC-E09B-6C4B-836D-3CA6A7274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3C59C-0D58-1C4E-BC1A-5CA27497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0D265-AAF8-9A46-947E-79069B57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1DEB9-8E09-B740-810B-7AB39409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59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69B8A-5BB1-104B-9ECE-0B171475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405D-3819-7C4F-82AE-596329163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647D6-7DE4-CB40-8C29-32CA64D4E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0D2D2-1372-F94C-B448-2DF82CDB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D1B3F-65EE-3D4A-9F18-390D323F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054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369FC-B534-2E49-A973-18DDD93F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3703E-D722-C342-8F6D-3AEADF8C7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F7152-8BCE-0149-86AF-1CE972E7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A7197B-D301-D84C-9F42-C4732333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D5630-4EBF-024B-B548-E73FC6EB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448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B70B-8FF6-7341-AC8C-5CDEECB9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09FCB-D506-D045-8C4C-2BF8D8B65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D3A073-51D3-BC40-B7A0-12BE523E8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0BB9D8-4BE8-304A-BCAB-93F0C838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F371A2-0428-FE4E-8DEB-23B78E2C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9368F-9907-044C-A528-BDC6CDC2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0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C9D8D-1941-5547-ADE2-51BE9C30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69E6A-346C-E242-BFF4-F5831329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6B202-1F64-5B41-B5B1-CC47CD0B8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70B4CB-F97D-F849-AD8A-3B80B7B2B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C623FA-3E34-E94D-B8F7-2BE49B788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0BC57B-6282-F040-9085-F22E3536B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2CA560-F488-E949-8187-FAEC800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10D35D-DAF4-DF49-84A5-EC1C7EAC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28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6FB9C-B63D-C847-AAF4-052BF1273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FA1F52-5463-B147-9908-AF0E226B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D86FC9-8C83-EB4F-B46E-DB950A94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5E0E1E-162F-B248-9F1A-FA6A04B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11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D93D99-4545-9F44-BB80-FB7E6A94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CCD277-8A93-F345-8F50-D7C69CBA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F7758F-5C3E-DD40-ADFE-142E670C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642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1883F-3A92-E245-8EA5-72576751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C8998-719B-5140-8499-3E3CF4CE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62F166-B514-3849-8CA1-468871B30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559C7-C979-704C-8853-24B5D795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75EE6-2A67-5244-8393-70AED5CC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4BE5F-05DB-0945-9A63-422BC89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0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1C9C2-1A1D-F848-A74A-ADA05DEF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08E19B-0BC6-A047-B18D-7357D0771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4AD520-EB0A-ED43-900B-0899D738F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33A10-411D-0949-9851-932E25B3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0661F-0B09-2D4C-A462-6CBB4DD8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3BAAAE-4E43-6B46-A063-41C73750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001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FC23D6-97C1-764F-96E5-8DFB5622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C45672-8607-0241-89F6-14696BC5E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4C9DA-0A8A-2E42-B91E-63E581286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4AC09-9EC1-4F43-BA90-B50D23780CA0}" type="datetimeFigureOut">
              <a:rPr kumimoji="1" lang="ko-KR" altLang="en-US" smtClean="0"/>
              <a:t>2021. 11. 19.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EC9EE-FF57-CB46-BC58-FF495401F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D76E4-5F80-1844-AD6F-8012A7132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96B5-0BEC-9245-AA45-B4E1E444CE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729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9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38.jp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2.tiff"/><Relationship Id="rId9" Type="http://schemas.openxmlformats.org/officeDocument/2006/relationships/image" Target="../media/image4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C834B8-31C3-ED4B-8C97-B16DC8828A36}"/>
              </a:ext>
            </a:extLst>
          </p:cNvPr>
          <p:cNvSpPr txBox="1"/>
          <p:nvPr/>
        </p:nvSpPr>
        <p:spPr>
          <a:xfrm>
            <a:off x="10022491" y="6233034"/>
            <a:ext cx="203934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자율프로젝트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A201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CEBF96-9B96-F541-BE80-4E79F8C1C871}"/>
              </a:ext>
            </a:extLst>
          </p:cNvPr>
          <p:cNvGrpSpPr/>
          <p:nvPr/>
        </p:nvGrpSpPr>
        <p:grpSpPr>
          <a:xfrm>
            <a:off x="3725911" y="2562334"/>
            <a:ext cx="4740178" cy="1472076"/>
            <a:chOff x="3762554" y="2505695"/>
            <a:chExt cx="4740178" cy="14720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5E1FAF-D9E8-1E49-BFBD-EC3EF222955E}"/>
                </a:ext>
              </a:extLst>
            </p:cNvPr>
            <p:cNvSpPr txBox="1"/>
            <p:nvPr/>
          </p:nvSpPr>
          <p:spPr>
            <a:xfrm>
              <a:off x="3762554" y="3577660"/>
              <a:ext cx="23968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더 건강한 나를 위한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EDB9EBE-03E1-8241-8397-9C24ADB9F1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" t="22957" r="6856" b="26429"/>
            <a:stretch/>
          </p:blipFill>
          <p:spPr bwMode="auto">
            <a:xfrm>
              <a:off x="5985162" y="2505695"/>
              <a:ext cx="2517570" cy="147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803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8E469-273F-F944-AD1A-FCDC14578EEB}"/>
              </a:ext>
            </a:extLst>
          </p:cNvPr>
          <p:cNvSpPr txBox="1"/>
          <p:nvPr/>
        </p:nvSpPr>
        <p:spPr>
          <a:xfrm>
            <a:off x="2316890" y="2705721"/>
            <a:ext cx="36695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Development</a:t>
            </a:r>
          </a:p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Environment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E1FAF-D9E8-1E49-BFBD-EC3EF222955E}"/>
              </a:ext>
            </a:extLst>
          </p:cNvPr>
          <p:cNvSpPr txBox="1"/>
          <p:nvPr/>
        </p:nvSpPr>
        <p:spPr>
          <a:xfrm>
            <a:off x="6503374" y="2250853"/>
            <a:ext cx="2650149" cy="2356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Stack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System Architecture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Wireframe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DB ERD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Jira</a:t>
            </a:r>
            <a:endParaRPr kumimoji="1"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61B27FC-A3D8-0C4B-A722-757172525D04}"/>
              </a:ext>
            </a:extLst>
          </p:cNvPr>
          <p:cNvCxnSpPr/>
          <p:nvPr/>
        </p:nvCxnSpPr>
        <p:spPr>
          <a:xfrm>
            <a:off x="6394950" y="2305716"/>
            <a:ext cx="0" cy="235364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68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7B5A46-CC84-A543-9A87-035147FF2E0A}"/>
              </a:ext>
            </a:extLst>
          </p:cNvPr>
          <p:cNvSpPr/>
          <p:nvPr/>
        </p:nvSpPr>
        <p:spPr>
          <a:xfrm>
            <a:off x="7275054" y="2353748"/>
            <a:ext cx="4440695" cy="290887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F2023F-1B1C-7F4B-9622-BF4E576DA257}"/>
              </a:ext>
            </a:extLst>
          </p:cNvPr>
          <p:cNvSpPr/>
          <p:nvPr/>
        </p:nvSpPr>
        <p:spPr>
          <a:xfrm>
            <a:off x="704851" y="3915514"/>
            <a:ext cx="6202758" cy="136217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35D7C3-4E9E-EA48-B8C4-6125CC2D3B75}"/>
              </a:ext>
            </a:extLst>
          </p:cNvPr>
          <p:cNvSpPr/>
          <p:nvPr/>
        </p:nvSpPr>
        <p:spPr>
          <a:xfrm>
            <a:off x="704851" y="2354122"/>
            <a:ext cx="6202758" cy="136217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4B267-B71E-8A4B-88C0-BC308B21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171" y="2658178"/>
            <a:ext cx="830621" cy="8306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7047E-F272-3848-A67C-EB9E4600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295" y="2717789"/>
            <a:ext cx="984636" cy="842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EA4F56-6760-F044-9A34-BB55745EC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1" t="25618" r="37970" b="25376"/>
          <a:stretch/>
        </p:blipFill>
        <p:spPr>
          <a:xfrm>
            <a:off x="5344211" y="4649123"/>
            <a:ext cx="1089389" cy="393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1D2249-F69E-5040-BB94-3CE6208C11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82" t="25009" r="32897" b="45541"/>
          <a:stretch/>
        </p:blipFill>
        <p:spPr>
          <a:xfrm>
            <a:off x="5514619" y="4269816"/>
            <a:ext cx="787142" cy="3575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122551-7571-DE45-A6C7-22E03B24F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061" y="4288293"/>
            <a:ext cx="1514054" cy="7964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29FF705-5ACE-A544-8886-86F8336A4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218" y="4313855"/>
            <a:ext cx="1387884" cy="7112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4EC8FEB-12A7-A044-A5DB-436EFCD1B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327" y="3932966"/>
            <a:ext cx="1495117" cy="1121337"/>
          </a:xfrm>
          <a:prstGeom prst="rect">
            <a:avLst/>
          </a:prstGeom>
        </p:spPr>
      </p:pic>
      <p:pic>
        <p:nvPicPr>
          <p:cNvPr id="26" name="그림 2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457ECE2-7728-544A-9EDC-C49054CA1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90" y="4234656"/>
            <a:ext cx="1526672" cy="607199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6981176-2A1A-8C47-9B05-76346FDC5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6945" y="2762040"/>
            <a:ext cx="1410163" cy="85687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9DC744E-BDA9-0E43-938C-4DB5A4C878CB}"/>
              </a:ext>
            </a:extLst>
          </p:cNvPr>
          <p:cNvSpPr txBox="1"/>
          <p:nvPr/>
        </p:nvSpPr>
        <p:spPr>
          <a:xfrm rot="20700000">
            <a:off x="389429" y="3895367"/>
            <a:ext cx="14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highlight>
                  <a:srgbClr val="EDB92E"/>
                </a:highlight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Backend</a:t>
            </a:r>
            <a:endParaRPr kumimoji="1" lang="ko-KR" altLang="en-US" sz="2400" b="1" dirty="0">
              <a:solidFill>
                <a:schemeClr val="bg1"/>
              </a:solidFill>
              <a:highlight>
                <a:srgbClr val="EDB92E"/>
              </a:highlight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13A90F-30D0-6F45-8339-FEF313C027FF}"/>
              </a:ext>
            </a:extLst>
          </p:cNvPr>
          <p:cNvSpPr txBox="1"/>
          <p:nvPr/>
        </p:nvSpPr>
        <p:spPr>
          <a:xfrm rot="20700000">
            <a:off x="283177" y="2318607"/>
            <a:ext cx="156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highlight>
                  <a:srgbClr val="EDB92E"/>
                </a:highlight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Frontend</a:t>
            </a:r>
            <a:endParaRPr kumimoji="1" lang="ko-KR" altLang="en-US" sz="2400" b="1" dirty="0">
              <a:solidFill>
                <a:schemeClr val="bg1"/>
              </a:solidFill>
              <a:highlight>
                <a:srgbClr val="EDB92E"/>
              </a:highlight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7A010-4F3F-8C42-B75B-0F1BF89B1081}"/>
              </a:ext>
            </a:extLst>
          </p:cNvPr>
          <p:cNvSpPr txBox="1"/>
          <p:nvPr/>
        </p:nvSpPr>
        <p:spPr>
          <a:xfrm rot="20700000">
            <a:off x="6931289" y="2298703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highlight>
                  <a:srgbClr val="EDB92E"/>
                </a:highlight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Server</a:t>
            </a:r>
            <a:endParaRPr kumimoji="1" lang="ko-KR" altLang="en-US" sz="2400" b="1" dirty="0">
              <a:solidFill>
                <a:schemeClr val="bg1"/>
              </a:solidFill>
              <a:highlight>
                <a:srgbClr val="EDB92E"/>
              </a:highlight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D4FEB-746C-8A47-A779-91ED7C3DCF7C}"/>
              </a:ext>
            </a:extLst>
          </p:cNvPr>
          <p:cNvSpPr txBox="1"/>
          <p:nvPr/>
        </p:nvSpPr>
        <p:spPr>
          <a:xfrm>
            <a:off x="241368" y="0"/>
            <a:ext cx="2997359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 Env. Stack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5E7D6-F088-DE48-9409-75CE384F5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137" y="2658178"/>
            <a:ext cx="787233" cy="842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731E7D-6A72-CA41-8F59-EE32F5A6A0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8298" y="2529535"/>
            <a:ext cx="2038682" cy="10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89D8E7-8DA4-D047-8A57-40813F42ADBA}"/>
              </a:ext>
            </a:extLst>
          </p:cNvPr>
          <p:cNvSpPr/>
          <p:nvPr/>
        </p:nvSpPr>
        <p:spPr>
          <a:xfrm>
            <a:off x="4680319" y="1485447"/>
            <a:ext cx="6444640" cy="464161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7DF2D0-C63A-0947-8EB6-31979F2F6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8253"/>
          <a:stretch/>
        </p:blipFill>
        <p:spPr>
          <a:xfrm>
            <a:off x="8840938" y="1739212"/>
            <a:ext cx="1585769" cy="9734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C31ACC-AB95-154B-832F-4600A788B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8253"/>
          <a:stretch/>
        </p:blipFill>
        <p:spPr>
          <a:xfrm>
            <a:off x="8840938" y="4850608"/>
            <a:ext cx="1585769" cy="97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688942-E386-8C48-8E70-CD7398E4E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8253"/>
          <a:stretch/>
        </p:blipFill>
        <p:spPr>
          <a:xfrm>
            <a:off x="8840938" y="3294910"/>
            <a:ext cx="1585769" cy="97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B79573-BE9E-594E-B481-3D8214A0C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30" y="3530210"/>
            <a:ext cx="1497739" cy="5028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310352-9086-0146-8A68-01B607414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407" y="3485860"/>
            <a:ext cx="648835" cy="591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118FD2-2D41-8040-BB73-CFFCA4245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159" y="4206185"/>
            <a:ext cx="1169514" cy="116951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391BB0-5FB4-7C4A-BD2C-4B047C1F1827}"/>
              </a:ext>
            </a:extLst>
          </p:cNvPr>
          <p:cNvGrpSpPr/>
          <p:nvPr/>
        </p:nvGrpSpPr>
        <p:grpSpPr>
          <a:xfrm>
            <a:off x="1316753" y="2563252"/>
            <a:ext cx="1558876" cy="922608"/>
            <a:chOff x="484471" y="2679764"/>
            <a:chExt cx="1886240" cy="111635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971FB4-7EBC-8942-8457-7695CBFDD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471" y="2679765"/>
              <a:ext cx="1116355" cy="111635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B9041A-5AA3-C546-B518-E81812A6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7581" y="3044879"/>
              <a:ext cx="409907" cy="40990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70965F-B040-C043-B390-BD31AE40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6326" y="3037725"/>
              <a:ext cx="372643" cy="3726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58D5926-2F6D-9C41-B204-6CC0BC33E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4356" y="2679764"/>
              <a:ext cx="1116355" cy="1116355"/>
            </a:xfrm>
            <a:prstGeom prst="rect">
              <a:avLst/>
            </a:prstGeom>
          </p:spPr>
        </p:pic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35B1E3D-8889-A146-89D8-8EAEE1DB5F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708" r="34623" b="34837"/>
          <a:stretch/>
        </p:blipFill>
        <p:spPr>
          <a:xfrm>
            <a:off x="9311374" y="4928607"/>
            <a:ext cx="653824" cy="817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C8E561-4136-264B-B698-BCAC9D84A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024" y="1798466"/>
            <a:ext cx="679599" cy="679599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1B5ACD6-BCB6-8B40-9E53-1261CB721F7A}"/>
              </a:ext>
            </a:extLst>
          </p:cNvPr>
          <p:cNvCxnSpPr/>
          <p:nvPr/>
        </p:nvCxnSpPr>
        <p:spPr>
          <a:xfrm>
            <a:off x="4054222" y="1489196"/>
            <a:ext cx="0" cy="4641612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8DE9FC-40B1-1B45-9816-6DF64134AC7D}"/>
              </a:ext>
            </a:extLst>
          </p:cNvPr>
          <p:cNvCxnSpPr>
            <a:cxnSpLocks/>
          </p:cNvCxnSpPr>
          <p:nvPr/>
        </p:nvCxnSpPr>
        <p:spPr>
          <a:xfrm>
            <a:off x="3185541" y="2939885"/>
            <a:ext cx="1952500" cy="767683"/>
          </a:xfrm>
          <a:prstGeom prst="straightConnector1">
            <a:avLst/>
          </a:prstGeom>
          <a:ln w="50800">
            <a:solidFill>
              <a:srgbClr val="F2BC31"/>
            </a:solidFill>
            <a:headEnd type="arrow" w="lg" len="med"/>
            <a:tailEnd type="arrow"/>
          </a:ln>
          <a:effectLst>
            <a:outerShdw blurRad="25400" dist="381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BED15B-F827-0543-AEB0-862B4C91ADCA}"/>
              </a:ext>
            </a:extLst>
          </p:cNvPr>
          <p:cNvCxnSpPr>
            <a:cxnSpLocks/>
          </p:cNvCxnSpPr>
          <p:nvPr/>
        </p:nvCxnSpPr>
        <p:spPr>
          <a:xfrm flipV="1">
            <a:off x="3209353" y="4023259"/>
            <a:ext cx="1952500" cy="767683"/>
          </a:xfrm>
          <a:prstGeom prst="straightConnector1">
            <a:avLst/>
          </a:prstGeom>
          <a:ln w="50800">
            <a:solidFill>
              <a:srgbClr val="79ABDB"/>
            </a:solidFill>
            <a:headEnd type="stealth" w="lg" len="med"/>
            <a:tailEnd type="arrow"/>
          </a:ln>
          <a:effectLst>
            <a:outerShdw blurRad="25400" dist="381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67A27B-2910-2B42-96B8-4449B5289CC2}"/>
              </a:ext>
            </a:extLst>
          </p:cNvPr>
          <p:cNvCxnSpPr/>
          <p:nvPr/>
        </p:nvCxnSpPr>
        <p:spPr>
          <a:xfrm>
            <a:off x="7436664" y="3810002"/>
            <a:ext cx="1293656" cy="0"/>
          </a:xfrm>
          <a:prstGeom prst="straightConnector1">
            <a:avLst/>
          </a:prstGeom>
          <a:ln w="50800">
            <a:solidFill>
              <a:srgbClr val="F2BC31"/>
            </a:solidFill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BE14B19-A7B3-7F46-AB7A-5735422C2533}"/>
              </a:ext>
            </a:extLst>
          </p:cNvPr>
          <p:cNvCxnSpPr>
            <a:cxnSpLocks/>
          </p:cNvCxnSpPr>
          <p:nvPr/>
        </p:nvCxnSpPr>
        <p:spPr>
          <a:xfrm rot="5400000">
            <a:off x="9301896" y="2950673"/>
            <a:ext cx="663850" cy="0"/>
          </a:xfrm>
          <a:prstGeom prst="straightConnector1">
            <a:avLst/>
          </a:prstGeom>
          <a:ln w="50800">
            <a:solidFill>
              <a:srgbClr val="F2BC31"/>
            </a:solidFill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BFDA980-4ED1-374C-81D1-9AD7D679DA38}"/>
              </a:ext>
            </a:extLst>
          </p:cNvPr>
          <p:cNvCxnSpPr>
            <a:cxnSpLocks/>
          </p:cNvCxnSpPr>
          <p:nvPr/>
        </p:nvCxnSpPr>
        <p:spPr>
          <a:xfrm rot="5400000">
            <a:off x="9301896" y="4490107"/>
            <a:ext cx="663850" cy="0"/>
          </a:xfrm>
          <a:prstGeom prst="straightConnector1">
            <a:avLst/>
          </a:prstGeom>
          <a:ln w="50800">
            <a:solidFill>
              <a:srgbClr val="F2BC31"/>
            </a:solidFill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D234E4-02DE-7A4E-8CA3-84711046C8D5}"/>
              </a:ext>
            </a:extLst>
          </p:cNvPr>
          <p:cNvSpPr txBox="1"/>
          <p:nvPr/>
        </p:nvSpPr>
        <p:spPr>
          <a:xfrm>
            <a:off x="1433303" y="2210067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Client App</a:t>
            </a:r>
            <a:endParaRPr kumimoji="1" lang="ko-KR" altLang="en-US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4B3EA-A199-7A46-9B88-748649390E55}"/>
              </a:ext>
            </a:extLst>
          </p:cNvPr>
          <p:cNvSpPr txBox="1"/>
          <p:nvPr/>
        </p:nvSpPr>
        <p:spPr>
          <a:xfrm>
            <a:off x="1404705" y="4097022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Client Web</a:t>
            </a:r>
            <a:endParaRPr kumimoji="1" lang="ko-KR" altLang="en-US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84DD335-F41B-7749-B104-A81C675859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0386" y="1442836"/>
            <a:ext cx="783723" cy="5877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4779800-ACC9-034A-95F1-D9F5332ED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8355" b="36099"/>
          <a:stretch/>
        </p:blipFill>
        <p:spPr>
          <a:xfrm>
            <a:off x="5478707" y="1676675"/>
            <a:ext cx="660161" cy="1686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5FC8A3-BB59-294A-A230-9C7D6DC923CC}"/>
              </a:ext>
            </a:extLst>
          </p:cNvPr>
          <p:cNvSpPr txBox="1"/>
          <p:nvPr/>
        </p:nvSpPr>
        <p:spPr>
          <a:xfrm>
            <a:off x="241368" y="0"/>
            <a:ext cx="5864298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 Env.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1350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6F7D04-C0CA-5A41-9F02-AC8B81A5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458473"/>
            <a:ext cx="11083636" cy="4609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ED0F0-10C1-9449-8B38-D74FE048C194}"/>
              </a:ext>
            </a:extLst>
          </p:cNvPr>
          <p:cNvSpPr txBox="1"/>
          <p:nvPr/>
        </p:nvSpPr>
        <p:spPr>
          <a:xfrm>
            <a:off x="241368" y="0"/>
            <a:ext cx="3980320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 Env. Wireframe</a:t>
            </a:r>
          </a:p>
        </p:txBody>
      </p:sp>
    </p:spTree>
    <p:extLst>
      <p:ext uri="{BB962C8B-B14F-4D97-AF65-F5344CB8AC3E}">
        <p14:creationId xmlns:p14="http://schemas.microsoft.com/office/powerpoint/2010/main" val="186176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179BF-67DC-DB48-A8F1-F899F15314B9}"/>
              </a:ext>
            </a:extLst>
          </p:cNvPr>
          <p:cNvSpPr txBox="1"/>
          <p:nvPr/>
        </p:nvSpPr>
        <p:spPr>
          <a:xfrm>
            <a:off x="241368" y="0"/>
            <a:ext cx="3356432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 Env. DB ERD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11E336-7E64-5D44-82E0-32611DE2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92" y="311727"/>
            <a:ext cx="6970568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690D05-291B-714A-BFF2-2E5B90150BFF}"/>
              </a:ext>
            </a:extLst>
          </p:cNvPr>
          <p:cNvGrpSpPr/>
          <p:nvPr/>
        </p:nvGrpSpPr>
        <p:grpSpPr>
          <a:xfrm>
            <a:off x="661498" y="2760740"/>
            <a:ext cx="3152013" cy="2021325"/>
            <a:chOff x="241368" y="2538318"/>
            <a:chExt cx="3152013" cy="20213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BA8083-D1B2-194F-9066-06897EDF4E57}"/>
                </a:ext>
              </a:extLst>
            </p:cNvPr>
            <p:cNvSpPr/>
            <p:nvPr/>
          </p:nvSpPr>
          <p:spPr>
            <a:xfrm>
              <a:off x="241368" y="2538318"/>
              <a:ext cx="3152013" cy="20213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AB835F-FE16-1942-9C66-52D463658A36}"/>
                </a:ext>
              </a:extLst>
            </p:cNvPr>
            <p:cNvSpPr txBox="1"/>
            <p:nvPr/>
          </p:nvSpPr>
          <p:spPr>
            <a:xfrm>
              <a:off x="281635" y="3006203"/>
              <a:ext cx="1137206" cy="145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User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Medicine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Alarm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Medi_Alarm</a:t>
              </a:r>
              <a:endPara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Alarm_Share</a:t>
              </a:r>
              <a:endPara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BF4845-0C8D-5D4A-B429-6A856A1866A9}"/>
                </a:ext>
              </a:extLst>
            </p:cNvPr>
            <p:cNvSpPr txBox="1"/>
            <p:nvPr/>
          </p:nvSpPr>
          <p:spPr>
            <a:xfrm>
              <a:off x="1567122" y="3006203"/>
              <a:ext cx="1778806" cy="117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User_Medicine</a:t>
              </a:r>
              <a:endPara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Take_History</a:t>
              </a:r>
              <a:endPara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Community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Community_Comment</a:t>
              </a:r>
              <a:endPara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8AA56-848C-7148-BD92-41ECAF70EBFC}"/>
                </a:ext>
              </a:extLst>
            </p:cNvPr>
            <p:cNvSpPr txBox="1"/>
            <p:nvPr/>
          </p:nvSpPr>
          <p:spPr>
            <a:xfrm>
              <a:off x="281635" y="2538318"/>
              <a:ext cx="1863330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Entity</a:t>
              </a:r>
              <a:endParaRPr kumimoji="1"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27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17FEA-C0F1-8B42-BAB1-162977864406}"/>
              </a:ext>
            </a:extLst>
          </p:cNvPr>
          <p:cNvSpPr txBox="1"/>
          <p:nvPr/>
        </p:nvSpPr>
        <p:spPr>
          <a:xfrm>
            <a:off x="241368" y="0"/>
            <a:ext cx="2614177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 Env. Jira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4B483-68FA-EB45-AE9C-6A305DC8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93" y="1116091"/>
            <a:ext cx="10076033" cy="4157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248373-13DF-0B4B-8015-EEF057C3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97" y="1400461"/>
            <a:ext cx="10076033" cy="4125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D11659-DA89-E349-8C0F-31AA1ACB3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01" y="1657579"/>
            <a:ext cx="10076033" cy="4169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3DD56D-6B64-7B41-88EA-D894A1E93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05" y="1976092"/>
            <a:ext cx="10076033" cy="4177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66B5D1-13A8-F042-8EB7-6EBCF8564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109" y="2310614"/>
            <a:ext cx="10076033" cy="41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7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8E469-273F-F944-AD1A-FCDC14578EEB}"/>
              </a:ext>
            </a:extLst>
          </p:cNvPr>
          <p:cNvSpPr txBox="1"/>
          <p:nvPr/>
        </p:nvSpPr>
        <p:spPr>
          <a:xfrm>
            <a:off x="3426608" y="3044275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Service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E1FAF-D9E8-1E49-BFBD-EC3EF222955E}"/>
              </a:ext>
            </a:extLst>
          </p:cNvPr>
          <p:cNvSpPr txBox="1"/>
          <p:nvPr/>
        </p:nvSpPr>
        <p:spPr>
          <a:xfrm>
            <a:off x="6231907" y="2044987"/>
            <a:ext cx="2269211" cy="2817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Calendar &amp; Alarm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Search &amp; Info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Pharmacy</a:t>
            </a:r>
            <a:r>
              <a:rPr kumimoji="1" lang="ko-KR" altLang="en-US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Map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Today &amp; Pet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MyPill</a:t>
            </a:r>
            <a:endParaRPr kumimoji="1" lang="en-US" altLang="ko-KR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Community</a:t>
            </a:r>
            <a:endParaRPr kumimoji="1"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61B27FC-A3D8-0C4B-A722-757172525D04}"/>
              </a:ext>
            </a:extLst>
          </p:cNvPr>
          <p:cNvCxnSpPr/>
          <p:nvPr/>
        </p:nvCxnSpPr>
        <p:spPr>
          <a:xfrm>
            <a:off x="6109195" y="2044295"/>
            <a:ext cx="0" cy="28479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00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083AFA-1E40-D74D-A057-77AE64206F92}"/>
              </a:ext>
            </a:extLst>
          </p:cNvPr>
          <p:cNvSpPr txBox="1"/>
          <p:nvPr/>
        </p:nvSpPr>
        <p:spPr>
          <a:xfrm>
            <a:off x="1165050" y="3709713"/>
            <a:ext cx="3313728" cy="93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Calendar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달력을 통해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날짜별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복용 일정</a:t>
            </a:r>
            <a:r>
              <a:rPr kumimoji="1" lang="ko-KR" altLang="en-US" dirty="0">
                <a:solidFill>
                  <a:srgbClr val="E493A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294FF-D9B3-3C4B-A458-4049BCC3F865}"/>
              </a:ext>
            </a:extLst>
          </p:cNvPr>
          <p:cNvSpPr txBox="1"/>
          <p:nvPr/>
        </p:nvSpPr>
        <p:spPr>
          <a:xfrm>
            <a:off x="8212754" y="4451328"/>
            <a:ext cx="3108543" cy="93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Plus Button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버튼을 통해 복용 일정 등록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C90E7-3553-7643-A584-716A47D5F5BC}"/>
              </a:ext>
            </a:extLst>
          </p:cNvPr>
          <p:cNvSpPr txBox="1"/>
          <p:nvPr/>
        </p:nvSpPr>
        <p:spPr>
          <a:xfrm>
            <a:off x="241368" y="0"/>
            <a:ext cx="5161093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Calendar &amp; Alarm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7267D8-9248-B645-8369-6574DF708A50}"/>
              </a:ext>
            </a:extLst>
          </p:cNvPr>
          <p:cNvGrpSpPr/>
          <p:nvPr/>
        </p:nvGrpSpPr>
        <p:grpSpPr>
          <a:xfrm>
            <a:off x="4557332" y="1026734"/>
            <a:ext cx="3091335" cy="5639599"/>
            <a:chOff x="4637833" y="970211"/>
            <a:chExt cx="3091335" cy="56395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E1162B7-71F7-644A-AA2B-8135143C6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0575" y="1397910"/>
              <a:ext cx="2344768" cy="4819796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A1E613-6D15-E04F-9F02-B78B6820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363701" y="2244343"/>
              <a:ext cx="5639599" cy="3091335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87C5A-80BC-4B41-9FBE-4663B83CA0D6}"/>
              </a:ext>
            </a:extLst>
          </p:cNvPr>
          <p:cNvSpPr/>
          <p:nvPr/>
        </p:nvSpPr>
        <p:spPr>
          <a:xfrm>
            <a:off x="6009630" y="3897400"/>
            <a:ext cx="762577" cy="279749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C06CA1-6A33-3745-B0E4-D8DBBF4D3D6A}"/>
              </a:ext>
            </a:extLst>
          </p:cNvPr>
          <p:cNvSpPr/>
          <p:nvPr/>
        </p:nvSpPr>
        <p:spPr>
          <a:xfrm>
            <a:off x="6744578" y="4461719"/>
            <a:ext cx="492358" cy="492358"/>
          </a:xfrm>
          <a:prstGeom prst="ellipse">
            <a:avLst/>
          </a:prstGeom>
          <a:noFill/>
          <a:ln w="381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B30BA0-B9C2-5C43-A758-480A62292AD4}"/>
              </a:ext>
            </a:extLst>
          </p:cNvPr>
          <p:cNvCxnSpPr>
            <a:cxnSpLocks/>
          </p:cNvCxnSpPr>
          <p:nvPr/>
        </p:nvCxnSpPr>
        <p:spPr>
          <a:xfrm flipH="1" flipV="1">
            <a:off x="4447588" y="4026882"/>
            <a:ext cx="154614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01AFA7F-8248-A34A-8715-F3CE544C83B0}"/>
              </a:ext>
            </a:extLst>
          </p:cNvPr>
          <p:cNvCxnSpPr>
            <a:cxnSpLocks/>
          </p:cNvCxnSpPr>
          <p:nvPr/>
        </p:nvCxnSpPr>
        <p:spPr>
          <a:xfrm flipV="1">
            <a:off x="7252719" y="4710874"/>
            <a:ext cx="960035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7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44ED4C6-16DE-1846-B7B0-8B273C9322D5}"/>
              </a:ext>
            </a:extLst>
          </p:cNvPr>
          <p:cNvGrpSpPr/>
          <p:nvPr/>
        </p:nvGrpSpPr>
        <p:grpSpPr>
          <a:xfrm>
            <a:off x="4557332" y="1026733"/>
            <a:ext cx="3091335" cy="5639599"/>
            <a:chOff x="4564938" y="1026734"/>
            <a:chExt cx="3091335" cy="5639599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CA0B033-B235-354A-9D12-8AF7722B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743" y="1458104"/>
              <a:ext cx="2345059" cy="48204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5E56DB-DECF-9540-BC55-08CAF8883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290806" y="2300866"/>
              <a:ext cx="5639599" cy="30913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99004D-C141-554D-AFF8-56E6B98B6EA6}"/>
              </a:ext>
            </a:extLst>
          </p:cNvPr>
          <p:cNvSpPr txBox="1"/>
          <p:nvPr/>
        </p:nvSpPr>
        <p:spPr>
          <a:xfrm>
            <a:off x="8058472" y="3597689"/>
            <a:ext cx="4071361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여부 및 하루 </a:t>
            </a: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kumimoji="1" lang="en-US" altLang="ko-KR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설정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약속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서비스를 사용하는 타사용자를 공유자로 추가하여 </a:t>
            </a:r>
            <a:r>
              <a:rPr kumimoji="1" lang="ko-KR" altLang="en-US" sz="1600" b="1" dirty="0" err="1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공유</a:t>
            </a:r>
            <a:endParaRPr kumimoji="1" lang="en-US" altLang="ko-KR" sz="1600" b="1" dirty="0">
              <a:solidFill>
                <a:srgbClr val="D5637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59478-46FE-9549-BCE4-630984B6AF0A}"/>
              </a:ext>
            </a:extLst>
          </p:cNvPr>
          <p:cNvSpPr txBox="1"/>
          <p:nvPr/>
        </p:nvSpPr>
        <p:spPr>
          <a:xfrm>
            <a:off x="241368" y="0"/>
            <a:ext cx="5161093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Calendar &amp; Alarm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61B92-8BF4-2A4C-90AA-1F7DB438531E}"/>
              </a:ext>
            </a:extLst>
          </p:cNvPr>
          <p:cNvSpPr txBox="1"/>
          <p:nvPr/>
        </p:nvSpPr>
        <p:spPr>
          <a:xfrm>
            <a:off x="69526" y="2491302"/>
            <a:ext cx="430278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일정 등록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직접 입력 및 약 봉투 스캔으로 </a:t>
            </a:r>
            <a:r>
              <a:rPr kumimoji="1" lang="en-US" altLang="ko-KR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OCR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통한 등록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태그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AB65E-FE2C-6C47-813B-037687316EF6}"/>
              </a:ext>
            </a:extLst>
          </p:cNvPr>
          <p:cNvSpPr txBox="1"/>
          <p:nvPr/>
        </p:nvSpPr>
        <p:spPr>
          <a:xfrm>
            <a:off x="8058472" y="1807982"/>
            <a:ext cx="23807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기간별 지난 복용 이력 조회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C06222C-07AC-7E41-8205-4652C2D3E19F}"/>
              </a:ext>
            </a:extLst>
          </p:cNvPr>
          <p:cNvCxnSpPr>
            <a:cxnSpLocks/>
          </p:cNvCxnSpPr>
          <p:nvPr/>
        </p:nvCxnSpPr>
        <p:spPr>
          <a:xfrm flipH="1" flipV="1">
            <a:off x="4368134" y="2742368"/>
            <a:ext cx="721288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FF5CC-F867-3649-8581-69DD029478BE}"/>
              </a:ext>
            </a:extLst>
          </p:cNvPr>
          <p:cNvCxnSpPr>
            <a:cxnSpLocks/>
          </p:cNvCxnSpPr>
          <p:nvPr/>
        </p:nvCxnSpPr>
        <p:spPr>
          <a:xfrm flipV="1">
            <a:off x="7245177" y="3868303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7FD3678-542C-2C40-80C5-EA466D197FD0}"/>
              </a:ext>
            </a:extLst>
          </p:cNvPr>
          <p:cNvCxnSpPr>
            <a:cxnSpLocks/>
          </p:cNvCxnSpPr>
          <p:nvPr/>
        </p:nvCxnSpPr>
        <p:spPr>
          <a:xfrm flipV="1">
            <a:off x="7147430" y="2055324"/>
            <a:ext cx="872759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792D20-BA5A-A047-AAF4-7E5EE3F6F32C}"/>
              </a:ext>
            </a:extLst>
          </p:cNvPr>
          <p:cNvSpPr/>
          <p:nvPr/>
        </p:nvSpPr>
        <p:spPr>
          <a:xfrm>
            <a:off x="6712484" y="1949354"/>
            <a:ext cx="419417" cy="210178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6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699BDD-C5F5-EB4F-A69E-0D25A816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45" y="1468416"/>
            <a:ext cx="2345482" cy="4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CA5494-7D07-4347-BD6A-8BAC451876EA}"/>
              </a:ext>
            </a:extLst>
          </p:cNvPr>
          <p:cNvSpPr txBox="1"/>
          <p:nvPr/>
        </p:nvSpPr>
        <p:spPr>
          <a:xfrm>
            <a:off x="7935666" y="1907747"/>
            <a:ext cx="3065263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Info</a:t>
            </a:r>
            <a:endParaRPr kumimoji="1"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복용법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보관법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복용시주의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사항 등 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상세 정보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</a:t>
            </a:r>
            <a:endParaRPr kumimoji="1" lang="en-US" altLang="ko-KR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B6395-63B1-9D40-B4EC-59E20471178C}"/>
              </a:ext>
            </a:extLst>
          </p:cNvPr>
          <p:cNvSpPr txBox="1"/>
          <p:nvPr/>
        </p:nvSpPr>
        <p:spPr>
          <a:xfrm>
            <a:off x="241368" y="0"/>
            <a:ext cx="4389663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Search &amp; Info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5287A-99EE-FD44-A1B9-8991EEA2203E}"/>
              </a:ext>
            </a:extLst>
          </p:cNvPr>
          <p:cNvSpPr txBox="1"/>
          <p:nvPr/>
        </p:nvSpPr>
        <p:spPr>
          <a:xfrm>
            <a:off x="1294838" y="1907747"/>
            <a:ext cx="2975495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Search</a:t>
            </a:r>
            <a:endParaRPr kumimoji="1"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 이름으로 검색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대상 마크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한눈에 확인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7FF5D9-EEA8-BA4A-901F-5C7E4D532C1F}"/>
              </a:ext>
            </a:extLst>
          </p:cNvPr>
          <p:cNvCxnSpPr>
            <a:cxnSpLocks/>
          </p:cNvCxnSpPr>
          <p:nvPr/>
        </p:nvCxnSpPr>
        <p:spPr>
          <a:xfrm flipH="1" flipV="1">
            <a:off x="4252558" y="2165897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30D7471-5887-4E4D-83AF-D15E51D9200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084227" y="2171080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56E189-FBD8-914A-8148-DCD22CC6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38" y="1468416"/>
            <a:ext cx="2345482" cy="4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7207E6-10C5-E945-985D-3FB3DB3C3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83200" y="2300865"/>
            <a:ext cx="5639599" cy="30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8E469-273F-F944-AD1A-FCDC14578EEB}"/>
              </a:ext>
            </a:extLst>
          </p:cNvPr>
          <p:cNvSpPr txBox="1"/>
          <p:nvPr/>
        </p:nvSpPr>
        <p:spPr>
          <a:xfrm>
            <a:off x="2704494" y="2967334"/>
            <a:ext cx="2760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Contents</a:t>
            </a:r>
            <a:endParaRPr kumimoji="1" lang="ko-KR" altLang="en-US" sz="48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E1FAF-D9E8-1E49-BFBD-EC3EF222955E}"/>
              </a:ext>
            </a:extLst>
          </p:cNvPr>
          <p:cNvSpPr txBox="1"/>
          <p:nvPr/>
        </p:nvSpPr>
        <p:spPr>
          <a:xfrm>
            <a:off x="6096000" y="1885372"/>
            <a:ext cx="3391506" cy="308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Intro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Development Environment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Demonstration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Outro</a:t>
            </a:r>
            <a:endParaRPr kumimoji="1"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63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55711F-9B8D-3D44-AF92-BE4F277C7BBC}"/>
              </a:ext>
            </a:extLst>
          </p:cNvPr>
          <p:cNvSpPr txBox="1"/>
          <p:nvPr/>
        </p:nvSpPr>
        <p:spPr>
          <a:xfrm>
            <a:off x="130630" y="3028382"/>
            <a:ext cx="409791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50000"/>
              </a:lnSpc>
            </a:pP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Map</a:t>
            </a:r>
            <a:endParaRPr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 fontAlgn="base">
              <a:lnSpc>
                <a:spcPct val="150000"/>
              </a:lnSpc>
            </a:pP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위치 기반 주변 약국들 중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시간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열려있는 약국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지도에 </a:t>
            </a: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마커로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표시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AC9BC0-D925-8B4B-AA3F-3CFD5BB8BF19}"/>
              </a:ext>
            </a:extLst>
          </p:cNvPr>
          <p:cNvSpPr txBox="1"/>
          <p:nvPr/>
        </p:nvSpPr>
        <p:spPr>
          <a:xfrm>
            <a:off x="7977454" y="4669579"/>
            <a:ext cx="33061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endParaRPr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사용자의 위치에서 </a:t>
            </a:r>
            <a:r>
              <a:rPr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가까운 거리 순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endParaRPr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정렬하여 약국 목록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D47DC-C9C4-6448-946A-2570D2454A49}"/>
              </a:ext>
            </a:extLst>
          </p:cNvPr>
          <p:cNvSpPr txBox="1"/>
          <p:nvPr/>
        </p:nvSpPr>
        <p:spPr>
          <a:xfrm>
            <a:off x="241368" y="0"/>
            <a:ext cx="4674165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Pharmacy Map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F1625-C830-CD48-BFBF-A453E9FC4399}"/>
              </a:ext>
            </a:extLst>
          </p:cNvPr>
          <p:cNvGrpSpPr/>
          <p:nvPr/>
        </p:nvGrpSpPr>
        <p:grpSpPr>
          <a:xfrm>
            <a:off x="4557332" y="1026733"/>
            <a:ext cx="3091335" cy="5639599"/>
            <a:chOff x="4557332" y="1026733"/>
            <a:chExt cx="3091335" cy="5639599"/>
          </a:xfrm>
        </p:grpSpPr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C029F186-1AF5-2F45-8CCD-C9CCA04B7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821" y="1456210"/>
              <a:ext cx="2345059" cy="48204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30F962F-F4BA-DE49-9422-5FF2413C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283200" y="2300865"/>
              <a:ext cx="5639599" cy="3091335"/>
            </a:xfrm>
            <a:prstGeom prst="rect">
              <a:avLst/>
            </a:prstGeom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339B553-6EAF-354A-AED4-343BB9C0374F}"/>
              </a:ext>
            </a:extLst>
          </p:cNvPr>
          <p:cNvCxnSpPr>
            <a:cxnSpLocks/>
          </p:cNvCxnSpPr>
          <p:nvPr/>
        </p:nvCxnSpPr>
        <p:spPr>
          <a:xfrm flipH="1" flipV="1">
            <a:off x="4313422" y="3316615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1E992C-2585-1043-AA51-99C7F70CAACB}"/>
              </a:ext>
            </a:extLst>
          </p:cNvPr>
          <p:cNvCxnSpPr>
            <a:cxnSpLocks/>
          </p:cNvCxnSpPr>
          <p:nvPr/>
        </p:nvCxnSpPr>
        <p:spPr>
          <a:xfrm flipV="1">
            <a:off x="7099160" y="4919628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07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277B86-8DEF-B54D-9F5C-120463F880BC}"/>
              </a:ext>
            </a:extLst>
          </p:cNvPr>
          <p:cNvSpPr txBox="1"/>
          <p:nvPr/>
        </p:nvSpPr>
        <p:spPr>
          <a:xfrm>
            <a:off x="1006381" y="2255736"/>
            <a:ext cx="320472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오늘의 약속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오늘 등록된 모든 복용 일정 확인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E069E-77AC-9042-A2DC-25348EAEF3A3}"/>
              </a:ext>
            </a:extLst>
          </p:cNvPr>
          <p:cNvSpPr txBox="1"/>
          <p:nvPr/>
        </p:nvSpPr>
        <p:spPr>
          <a:xfrm>
            <a:off x="7917431" y="3066622"/>
            <a:ext cx="425469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약속 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약속 사용자의 복용 일정 </a:t>
            </a: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태그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기반으로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복용중인 약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건강보조제를 </a:t>
            </a: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시각화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그래프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70502-1311-5144-BA47-5E02F18C241D}"/>
              </a:ext>
            </a:extLst>
          </p:cNvPr>
          <p:cNvSpPr txBox="1"/>
          <p:nvPr/>
        </p:nvSpPr>
        <p:spPr>
          <a:xfrm>
            <a:off x="241368" y="0"/>
            <a:ext cx="4089004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Today &amp; Pet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7A51C6-5C48-764D-AC87-4EA2E7C83ACB}"/>
              </a:ext>
            </a:extLst>
          </p:cNvPr>
          <p:cNvGrpSpPr/>
          <p:nvPr/>
        </p:nvGrpSpPr>
        <p:grpSpPr>
          <a:xfrm>
            <a:off x="4557332" y="1026733"/>
            <a:ext cx="3091335" cy="5639599"/>
            <a:chOff x="4557332" y="1026733"/>
            <a:chExt cx="3091335" cy="56395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673554-439B-AB4F-A3D7-E64A9D035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821" y="1456210"/>
              <a:ext cx="2345059" cy="4820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EB9EC7-819E-AD43-8701-BAD979DA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283200" y="2300865"/>
              <a:ext cx="5639599" cy="3091335"/>
            </a:xfrm>
            <a:prstGeom prst="rect">
              <a:avLst/>
            </a:prstGeom>
          </p:spPr>
        </p:pic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84651-7AB5-7749-91F2-B1B61BBF1CE8}"/>
              </a:ext>
            </a:extLst>
          </p:cNvPr>
          <p:cNvCxnSpPr>
            <a:cxnSpLocks/>
          </p:cNvCxnSpPr>
          <p:nvPr/>
        </p:nvCxnSpPr>
        <p:spPr>
          <a:xfrm flipH="1" flipV="1">
            <a:off x="4253788" y="2501606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EB35DC4-BE31-3448-AC46-D92DD8C51469}"/>
              </a:ext>
            </a:extLst>
          </p:cNvPr>
          <p:cNvCxnSpPr>
            <a:cxnSpLocks/>
          </p:cNvCxnSpPr>
          <p:nvPr/>
        </p:nvCxnSpPr>
        <p:spPr>
          <a:xfrm flipV="1">
            <a:off x="7099160" y="3309489"/>
            <a:ext cx="79341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82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F23AF7-781F-C642-978C-9F4403E9D3AE}"/>
              </a:ext>
            </a:extLst>
          </p:cNvPr>
          <p:cNvGrpSpPr/>
          <p:nvPr/>
        </p:nvGrpSpPr>
        <p:grpSpPr>
          <a:xfrm>
            <a:off x="4557332" y="1026733"/>
            <a:ext cx="3091335" cy="5639599"/>
            <a:chOff x="4557332" y="1026733"/>
            <a:chExt cx="3091335" cy="56395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21F7C1C-889B-1E4F-AA02-8EFE28F7A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1699" y="1456210"/>
              <a:ext cx="2345059" cy="4820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E3F60C-0FBB-AB41-8A70-B5C5518E6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283200" y="2300865"/>
              <a:ext cx="5639599" cy="309133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982D53-3429-C24E-9316-5D24AA54FD42}"/>
              </a:ext>
            </a:extLst>
          </p:cNvPr>
          <p:cNvSpPr txBox="1"/>
          <p:nvPr/>
        </p:nvSpPr>
        <p:spPr>
          <a:xfrm>
            <a:off x="267992" y="2396461"/>
            <a:ext cx="375295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Pet</a:t>
            </a:r>
            <a:endParaRPr kumimoji="1"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사용자의 서비스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</a:t>
            </a:r>
            <a:r>
              <a:rPr lang="ko-KR" altLang="en-US" sz="1600" b="1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흥미 유도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동기부여</a:t>
            </a:r>
            <a:endParaRPr kumimoji="1" lang="en-US" altLang="ko-KR" sz="1600" b="1" dirty="0">
              <a:solidFill>
                <a:srgbClr val="D5637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3067F-D57B-E54F-966E-018694ACCF64}"/>
              </a:ext>
            </a:extLst>
          </p:cNvPr>
          <p:cNvSpPr txBox="1"/>
          <p:nvPr/>
        </p:nvSpPr>
        <p:spPr>
          <a:xfrm>
            <a:off x="8095485" y="4601902"/>
            <a:ext cx="32496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Level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등록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복용 이력 추가에 따른 성장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1C5FA-942C-F541-8C9D-FC1EBE0B360F}"/>
              </a:ext>
            </a:extLst>
          </p:cNvPr>
          <p:cNvSpPr txBox="1"/>
          <p:nvPr/>
        </p:nvSpPr>
        <p:spPr>
          <a:xfrm>
            <a:off x="241368" y="0"/>
            <a:ext cx="4089004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Today &amp; Pet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95E7148-804E-BA41-8EFC-0B86132C5300}"/>
              </a:ext>
            </a:extLst>
          </p:cNvPr>
          <p:cNvCxnSpPr>
            <a:cxnSpLocks/>
          </p:cNvCxnSpPr>
          <p:nvPr/>
        </p:nvCxnSpPr>
        <p:spPr>
          <a:xfrm flipH="1" flipV="1">
            <a:off x="4110983" y="2660630"/>
            <a:ext cx="127780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6CA967B-DA37-744E-BB99-85ACAA2E693C}"/>
              </a:ext>
            </a:extLst>
          </p:cNvPr>
          <p:cNvCxnSpPr>
            <a:cxnSpLocks/>
          </p:cNvCxnSpPr>
          <p:nvPr/>
        </p:nvCxnSpPr>
        <p:spPr>
          <a:xfrm flipV="1">
            <a:off x="6695513" y="4846191"/>
            <a:ext cx="1277807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F24F6F3-2451-824A-B58A-50D99B324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8" y="3948689"/>
            <a:ext cx="926725" cy="9267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9B5C033-7743-E848-8496-7E206473E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33" y="3889314"/>
            <a:ext cx="926725" cy="92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9C4F65-D713-574D-808D-FDDA4E387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650" y="3895200"/>
            <a:ext cx="1019397" cy="1019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020EEE-EA1F-564C-B389-FA0223506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7377" y="3822683"/>
            <a:ext cx="1121337" cy="1121337"/>
          </a:xfrm>
          <a:prstGeom prst="rect">
            <a:avLst/>
          </a:prstGeom>
        </p:spPr>
      </p:pic>
      <p:pic>
        <p:nvPicPr>
          <p:cNvPr id="18" name="그림 17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A947ABA-8E23-514D-97F0-5F5D12A4D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8055" y="3895200"/>
            <a:ext cx="1019397" cy="10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A6FF0C-4D87-CD48-9A78-9DD97191B3EE}"/>
              </a:ext>
            </a:extLst>
          </p:cNvPr>
          <p:cNvSpPr txBox="1"/>
          <p:nvPr/>
        </p:nvSpPr>
        <p:spPr>
          <a:xfrm>
            <a:off x="430075" y="2146454"/>
            <a:ext cx="343395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복용중인 약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D5637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진행중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일정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약 상세 정보 확인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AA284-8314-4F41-8E5E-0C4F47306C4B}"/>
              </a:ext>
            </a:extLst>
          </p:cNvPr>
          <p:cNvSpPr txBox="1"/>
          <p:nvPr/>
        </p:nvSpPr>
        <p:spPr>
          <a:xfrm>
            <a:off x="8288536" y="1822651"/>
            <a:ext cx="2380780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 복용 이력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최근 복용한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목록 확인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72CD7B-B7C6-4244-B92D-18BB43E499F9}"/>
              </a:ext>
            </a:extLst>
          </p:cNvPr>
          <p:cNvSpPr txBox="1"/>
          <p:nvPr/>
        </p:nvSpPr>
        <p:spPr>
          <a:xfrm>
            <a:off x="241368" y="0"/>
            <a:ext cx="3058851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</a:t>
            </a:r>
            <a:r>
              <a:rPr kumimoji="1" lang="en-US" altLang="ko-KR" sz="3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MyPill</a:t>
            </a:r>
            <a:endParaRPr kumimoji="1" lang="en-US" altLang="ko-KR" sz="3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2AE111-4D1A-DE42-8F31-1BF51420F9E9}"/>
              </a:ext>
            </a:extLst>
          </p:cNvPr>
          <p:cNvGrpSpPr/>
          <p:nvPr/>
        </p:nvGrpSpPr>
        <p:grpSpPr>
          <a:xfrm>
            <a:off x="4557332" y="1026733"/>
            <a:ext cx="3091335" cy="5639599"/>
            <a:chOff x="4557332" y="1026733"/>
            <a:chExt cx="3091335" cy="56395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555327-1C23-6B4F-AA7D-2DB480308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0225" y="1456210"/>
              <a:ext cx="2345059" cy="48204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0AAA69-185B-AB4B-AF9E-F70056128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3283200" y="2300865"/>
              <a:ext cx="5639599" cy="3091335"/>
            </a:xfrm>
            <a:prstGeom prst="rect">
              <a:avLst/>
            </a:prstGeom>
          </p:spPr>
        </p:pic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7521D04-1DAD-5C47-A31A-37652F7D80BD}"/>
              </a:ext>
            </a:extLst>
          </p:cNvPr>
          <p:cNvCxnSpPr>
            <a:cxnSpLocks/>
          </p:cNvCxnSpPr>
          <p:nvPr/>
        </p:nvCxnSpPr>
        <p:spPr>
          <a:xfrm flipH="1" flipV="1">
            <a:off x="3999680" y="2415973"/>
            <a:ext cx="1056039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1FA6D2-D39C-7148-B81F-6396572DC35F}"/>
              </a:ext>
            </a:extLst>
          </p:cNvPr>
          <p:cNvCxnSpPr>
            <a:cxnSpLocks/>
          </p:cNvCxnSpPr>
          <p:nvPr/>
        </p:nvCxnSpPr>
        <p:spPr>
          <a:xfrm flipV="1">
            <a:off x="7040631" y="2064099"/>
            <a:ext cx="1161643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A9EDAE-0FF5-914E-8172-64D17345CB9B}"/>
              </a:ext>
            </a:extLst>
          </p:cNvPr>
          <p:cNvSpPr/>
          <p:nvPr/>
        </p:nvSpPr>
        <p:spPr>
          <a:xfrm>
            <a:off x="6416377" y="1958908"/>
            <a:ext cx="614070" cy="191071"/>
          </a:xfrm>
          <a:prstGeom prst="rect">
            <a:avLst/>
          </a:prstGeom>
          <a:noFill/>
          <a:ln w="3175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2817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001AF4-C819-664A-9D16-1BCB5B5C6BF8}"/>
              </a:ext>
            </a:extLst>
          </p:cNvPr>
          <p:cNvSpPr txBox="1"/>
          <p:nvPr/>
        </p:nvSpPr>
        <p:spPr>
          <a:xfrm>
            <a:off x="241368" y="0"/>
            <a:ext cx="4138825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Service.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35AA2-7F18-4C4A-A9B5-B5E39DD29EEF}"/>
              </a:ext>
            </a:extLst>
          </p:cNvPr>
          <p:cNvSpPr txBox="1"/>
          <p:nvPr/>
        </p:nvSpPr>
        <p:spPr>
          <a:xfrm>
            <a:off x="1052115" y="2213283"/>
            <a:ext cx="2929071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Community</a:t>
            </a:r>
            <a:endParaRPr kumimoji="1" lang="en-US" altLang="ko-KR" sz="16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사용자들 간의 자유로운 소통 공간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제목 검색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댓글 기능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등록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 기능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2916C-B155-A040-BCBB-AEAF3D89F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85" y="1450993"/>
            <a:ext cx="2345482" cy="4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02931A-21EA-5E48-B33E-7B5E9DFF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83200" y="2300865"/>
            <a:ext cx="5639599" cy="309133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B25522-151C-BE4A-A995-1571443E9C6C}"/>
              </a:ext>
            </a:extLst>
          </p:cNvPr>
          <p:cNvCxnSpPr>
            <a:cxnSpLocks/>
          </p:cNvCxnSpPr>
          <p:nvPr/>
        </p:nvCxnSpPr>
        <p:spPr>
          <a:xfrm flipH="1" flipV="1">
            <a:off x="3981186" y="2496183"/>
            <a:ext cx="1056039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C4FA7A-1118-4342-B0A3-F39F24A5A31D}"/>
              </a:ext>
            </a:extLst>
          </p:cNvPr>
          <p:cNvSpPr txBox="1"/>
          <p:nvPr/>
        </p:nvSpPr>
        <p:spPr>
          <a:xfrm>
            <a:off x="8212754" y="5146766"/>
            <a:ext cx="2852063" cy="93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Plus Button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버튼을 통해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게시글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등록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7CC498-F660-0B4D-B574-5CBE5825B34E}"/>
              </a:ext>
            </a:extLst>
          </p:cNvPr>
          <p:cNvSpPr/>
          <p:nvPr/>
        </p:nvSpPr>
        <p:spPr>
          <a:xfrm>
            <a:off x="6750000" y="5157157"/>
            <a:ext cx="492358" cy="492358"/>
          </a:xfrm>
          <a:prstGeom prst="ellipse">
            <a:avLst/>
          </a:prstGeom>
          <a:noFill/>
          <a:ln w="38100"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40A65B-5397-8042-B8A2-DBEDF73F21BA}"/>
              </a:ext>
            </a:extLst>
          </p:cNvPr>
          <p:cNvCxnSpPr>
            <a:cxnSpLocks/>
          </p:cNvCxnSpPr>
          <p:nvPr/>
        </p:nvCxnSpPr>
        <p:spPr>
          <a:xfrm flipV="1">
            <a:off x="7252719" y="5406312"/>
            <a:ext cx="960035" cy="1"/>
          </a:xfrm>
          <a:prstGeom prst="straightConnector1">
            <a:avLst/>
          </a:prstGeom>
          <a:ln w="38100">
            <a:solidFill>
              <a:schemeClr val="accent1">
                <a:alpha val="2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8E469-273F-F944-AD1A-FCDC14578EEB}"/>
              </a:ext>
            </a:extLst>
          </p:cNvPr>
          <p:cNvSpPr txBox="1"/>
          <p:nvPr/>
        </p:nvSpPr>
        <p:spPr>
          <a:xfrm>
            <a:off x="4056018" y="3044279"/>
            <a:ext cx="4079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Demonstration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47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170B49-84FD-8548-BEC7-0D17505CA3AF}"/>
              </a:ext>
            </a:extLst>
          </p:cNvPr>
          <p:cNvSpPr txBox="1"/>
          <p:nvPr/>
        </p:nvSpPr>
        <p:spPr>
          <a:xfrm>
            <a:off x="3426608" y="3044275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Outro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1ED63-0388-1241-A2C9-37957A7FFBA5}"/>
              </a:ext>
            </a:extLst>
          </p:cNvPr>
          <p:cNvSpPr txBox="1"/>
          <p:nvPr/>
        </p:nvSpPr>
        <p:spPr>
          <a:xfrm>
            <a:off x="6231907" y="2943349"/>
            <a:ext cx="1838067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Future Plans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Team Precure</a:t>
            </a:r>
            <a:endParaRPr kumimoji="1" lang="ko-KR" altLang="en-US" sz="20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160CCD6-95B8-984B-AE44-7B37E94B39E1}"/>
              </a:ext>
            </a:extLst>
          </p:cNvPr>
          <p:cNvCxnSpPr/>
          <p:nvPr/>
        </p:nvCxnSpPr>
        <p:spPr>
          <a:xfrm>
            <a:off x="6109195" y="2969163"/>
            <a:ext cx="0" cy="99817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122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9DD7EC-0CC8-C74A-80D9-0533BD89665E}"/>
              </a:ext>
            </a:extLst>
          </p:cNvPr>
          <p:cNvSpPr/>
          <p:nvPr/>
        </p:nvSpPr>
        <p:spPr>
          <a:xfrm>
            <a:off x="3091735" y="3625972"/>
            <a:ext cx="2536170" cy="2414474"/>
          </a:xfrm>
          <a:prstGeom prst="rect">
            <a:avLst/>
          </a:prstGeom>
          <a:solidFill>
            <a:srgbClr val="F8BACB">
              <a:alpha val="363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FE383C-324E-3E4D-81E2-07F0B094F418}"/>
              </a:ext>
            </a:extLst>
          </p:cNvPr>
          <p:cNvSpPr/>
          <p:nvPr/>
        </p:nvSpPr>
        <p:spPr>
          <a:xfrm>
            <a:off x="742357" y="2418735"/>
            <a:ext cx="2536170" cy="2414474"/>
          </a:xfrm>
          <a:prstGeom prst="rect">
            <a:avLst/>
          </a:prstGeom>
          <a:solidFill>
            <a:srgbClr val="F8F18A">
              <a:alpha val="236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DA56D-B4A6-E544-9FEC-97ADEF28E4DE}"/>
              </a:ext>
            </a:extLst>
          </p:cNvPr>
          <p:cNvSpPr txBox="1"/>
          <p:nvPr/>
        </p:nvSpPr>
        <p:spPr>
          <a:xfrm>
            <a:off x="241368" y="0"/>
            <a:ext cx="3930050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Outro. Future Plans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86029-461E-F145-A757-E95D597DC88D}"/>
              </a:ext>
            </a:extLst>
          </p:cNvPr>
          <p:cNvSpPr txBox="1"/>
          <p:nvPr/>
        </p:nvSpPr>
        <p:spPr>
          <a:xfrm>
            <a:off x="4407075" y="1255351"/>
            <a:ext cx="337784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  <a:cs typeface="MV Boli" panose="020F0502020204030204" pitchFamily="34" charset="0"/>
              </a:rPr>
              <a:t>Future Plans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  <a:cs typeface="MV Bol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B3EE11-B51A-5440-8FD6-E6F91064D7B7}"/>
              </a:ext>
            </a:extLst>
          </p:cNvPr>
          <p:cNvSpPr txBox="1"/>
          <p:nvPr/>
        </p:nvSpPr>
        <p:spPr>
          <a:xfrm>
            <a:off x="6432881" y="2706329"/>
            <a:ext cx="5534578" cy="3385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Segoe Print" panose="02000800000000000000" pitchFamily="2" charset="0"/>
                <a:ea typeface="NanumBarunGothic" panose="020B0603020101020101" pitchFamily="34" charset="-127"/>
              </a:rPr>
              <a:t>Expert</a:t>
            </a:r>
            <a:r>
              <a:rPr kumimoji="1" lang="ko-KR" altLang="en-US" sz="2400" dirty="0">
                <a:latin typeface="Segoe Print" panose="02000800000000000000" pitchFamily="2" charset="0"/>
                <a:ea typeface="NanumBarunGothic" panose="020B0603020101020101" pitchFamily="34" charset="-127"/>
              </a:rPr>
              <a:t> </a:t>
            </a:r>
            <a:r>
              <a:rPr kumimoji="1" lang="en-US" altLang="ko-KR" sz="2400" dirty="0">
                <a:latin typeface="Segoe Print" panose="02000800000000000000" pitchFamily="2" charset="0"/>
                <a:ea typeface="NanumBarunGothic" panose="020B0603020101020101" pitchFamily="34" charset="-127"/>
              </a:rPr>
              <a:t>Advice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커뮤니티 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전문가 의견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더욱 활발하고 정확한 소통을 통해 의학 정보 제공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Segoe Print" panose="02000800000000000000" pitchFamily="2" charset="0"/>
              </a:rPr>
              <a:t>R</a:t>
            </a:r>
            <a:r>
              <a:rPr lang="en" altLang="ko-KR" sz="2400" dirty="0" err="1">
                <a:latin typeface="Segoe Print" panose="02000800000000000000" pitchFamily="2" charset="0"/>
              </a:rPr>
              <a:t>ecommendation</a:t>
            </a:r>
            <a:r>
              <a:rPr lang="en" altLang="ko-KR" sz="2400" dirty="0">
                <a:latin typeface="Segoe Print" panose="02000800000000000000" pitchFamily="2" charset="0"/>
              </a:rPr>
              <a:t> System</a:t>
            </a:r>
            <a:endParaRPr kumimoji="1" lang="en-US" altLang="ko-KR" sz="2400" dirty="0">
              <a:latin typeface="Segoe Print" panose="02000800000000000000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복용 데이터를 기반으로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의학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제약 전문가와 협업하여 사용자 맞춤 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건강보조제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추천 서비스 제공</a:t>
            </a:r>
            <a:endParaRPr kumimoji="1" lang="en-US" altLang="ko-KR" sz="2000" dirty="0">
              <a:latin typeface="Segoe Print" panose="02000800000000000000" pitchFamily="2" charset="0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A7109A-A752-A344-898E-FA0B552B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02" y="2685863"/>
            <a:ext cx="1880218" cy="1880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FBB501-C56F-E343-8B8E-D8E5BB1B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2431" y="3978565"/>
            <a:ext cx="1709289" cy="1709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5CCE2D-A22F-9D4C-B84D-BC97A77AF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69" y="3837797"/>
            <a:ext cx="599095" cy="5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4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0675334-57BA-A54F-A6C5-A3D2141D77F3}"/>
              </a:ext>
            </a:extLst>
          </p:cNvPr>
          <p:cNvSpPr txBox="1"/>
          <p:nvPr/>
        </p:nvSpPr>
        <p:spPr>
          <a:xfrm>
            <a:off x="4219316" y="1709807"/>
            <a:ext cx="3694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Team Precure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06EF8-1372-5048-A075-E7C09D79BF6C}"/>
              </a:ext>
            </a:extLst>
          </p:cNvPr>
          <p:cNvSpPr txBox="1"/>
          <p:nvPr/>
        </p:nvSpPr>
        <p:spPr>
          <a:xfrm>
            <a:off x="241368" y="0"/>
            <a:ext cx="4159087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Outro. Team Precure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04ED6-ED66-854F-B41C-664387AFFACD}"/>
              </a:ext>
            </a:extLst>
          </p:cNvPr>
          <p:cNvSpPr txBox="1"/>
          <p:nvPr/>
        </p:nvSpPr>
        <p:spPr>
          <a:xfrm>
            <a:off x="1313608" y="5550717"/>
            <a:ext cx="99187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Backend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51ADF-D9BD-264E-9F38-8DCCE8775F65}"/>
              </a:ext>
            </a:extLst>
          </p:cNvPr>
          <p:cNvSpPr txBox="1"/>
          <p:nvPr/>
        </p:nvSpPr>
        <p:spPr>
          <a:xfrm>
            <a:off x="3547491" y="5555578"/>
            <a:ext cx="99187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6FF6D-839E-7744-B253-D7536F203D12}"/>
              </a:ext>
            </a:extLst>
          </p:cNvPr>
          <p:cNvSpPr txBox="1"/>
          <p:nvPr/>
        </p:nvSpPr>
        <p:spPr>
          <a:xfrm>
            <a:off x="5570742" y="5550717"/>
            <a:ext cx="99187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Backend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FCAFD-14DB-AB45-BF01-BB3F094FBF99}"/>
              </a:ext>
            </a:extLst>
          </p:cNvPr>
          <p:cNvSpPr txBox="1"/>
          <p:nvPr/>
        </p:nvSpPr>
        <p:spPr>
          <a:xfrm>
            <a:off x="7794140" y="5550717"/>
            <a:ext cx="104214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Frontend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C9ACC-3513-1847-BB49-F1FA49F4F611}"/>
              </a:ext>
            </a:extLst>
          </p:cNvPr>
          <p:cNvSpPr txBox="1"/>
          <p:nvPr/>
        </p:nvSpPr>
        <p:spPr>
          <a:xfrm>
            <a:off x="9961779" y="5550717"/>
            <a:ext cx="1042145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Frontend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01DC7B-193C-7542-AFB1-13DAE7C1750D}"/>
              </a:ext>
            </a:extLst>
          </p:cNvPr>
          <p:cNvGrpSpPr/>
          <p:nvPr/>
        </p:nvGrpSpPr>
        <p:grpSpPr>
          <a:xfrm>
            <a:off x="5215974" y="3079613"/>
            <a:ext cx="1861828" cy="2417813"/>
            <a:chOff x="3951827" y="2348281"/>
            <a:chExt cx="1861828" cy="24178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A4A37D3-40C2-E444-9897-75BF2DF55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52" t="18053" r="11154" b="6374"/>
            <a:stretch/>
          </p:blipFill>
          <p:spPr>
            <a:xfrm>
              <a:off x="3951827" y="2348281"/>
              <a:ext cx="1861828" cy="241781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648D4B-A00A-6644-9DC9-1A9F66012D20}"/>
                </a:ext>
              </a:extLst>
            </p:cNvPr>
            <p:cNvSpPr txBox="1"/>
            <p:nvPr/>
          </p:nvSpPr>
          <p:spPr>
            <a:xfrm>
              <a:off x="4269453" y="3264794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 err="1">
                  <a:solidFill>
                    <a:schemeClr val="bg1">
                      <a:alpha val="8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yuthaya" pitchFamily="2" charset="-34"/>
                </a:rPr>
                <a:t>서요셉</a:t>
              </a:r>
              <a:endParaRPr kumimoji="1" lang="ko-KR" altLang="en-US" sz="3200" b="1" dirty="0">
                <a:solidFill>
                  <a:schemeClr val="bg1">
                    <a:alpha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yuthaya" pitchFamily="2" charset="-34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D30C79-0931-454C-B943-F00FC7B3B13D}"/>
              </a:ext>
            </a:extLst>
          </p:cNvPr>
          <p:cNvGrpSpPr/>
          <p:nvPr/>
        </p:nvGrpSpPr>
        <p:grpSpPr>
          <a:xfrm>
            <a:off x="3047647" y="3079613"/>
            <a:ext cx="1861828" cy="2417813"/>
            <a:chOff x="6703560" y="2298105"/>
            <a:chExt cx="1861828" cy="241781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0B62D6EC-A4EE-D044-B0F8-CC83E3D6E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765" t="8747" r="15846" b="15681"/>
            <a:stretch/>
          </p:blipFill>
          <p:spPr>
            <a:xfrm>
              <a:off x="6703560" y="2298105"/>
              <a:ext cx="1861828" cy="241781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B43BAD-CA6F-174B-93F5-42D11D276934}"/>
                </a:ext>
              </a:extLst>
            </p:cNvPr>
            <p:cNvSpPr txBox="1"/>
            <p:nvPr/>
          </p:nvSpPr>
          <p:spPr>
            <a:xfrm>
              <a:off x="7075614" y="3225840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 err="1">
                  <a:solidFill>
                    <a:schemeClr val="bg1">
                      <a:alpha val="8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yuthaya" pitchFamily="2" charset="-34"/>
                </a:rPr>
                <a:t>이가빈</a:t>
              </a:r>
              <a:endParaRPr kumimoji="1" lang="ko-KR" altLang="en-US" sz="3200" b="1" dirty="0">
                <a:solidFill>
                  <a:schemeClr val="bg1">
                    <a:alpha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yuthaya" pitchFamily="2" charset="-34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ADDE2B-932E-DD43-9632-0A838747D533}"/>
              </a:ext>
            </a:extLst>
          </p:cNvPr>
          <p:cNvGrpSpPr/>
          <p:nvPr/>
        </p:nvGrpSpPr>
        <p:grpSpPr>
          <a:xfrm>
            <a:off x="7384300" y="3079614"/>
            <a:ext cx="1861828" cy="2417812"/>
            <a:chOff x="7413619" y="2598351"/>
            <a:chExt cx="1861828" cy="241781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60CB4F2-6F93-3B40-87D2-6336465F1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907" t="29867" r="11768" b="1430"/>
            <a:stretch/>
          </p:blipFill>
          <p:spPr>
            <a:xfrm>
              <a:off x="7413619" y="2598351"/>
              <a:ext cx="1861828" cy="241781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2CAF7F-1657-DB4D-AD48-E2D333565BB9}"/>
                </a:ext>
              </a:extLst>
            </p:cNvPr>
            <p:cNvSpPr txBox="1"/>
            <p:nvPr/>
          </p:nvSpPr>
          <p:spPr>
            <a:xfrm>
              <a:off x="7720804" y="3526085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 err="1">
                  <a:solidFill>
                    <a:schemeClr val="bg1">
                      <a:alpha val="8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yuthaya" pitchFamily="2" charset="-34"/>
                </a:rPr>
                <a:t>허애리</a:t>
              </a:r>
              <a:endParaRPr kumimoji="1" lang="ko-KR" altLang="en-US" sz="3200" b="1" dirty="0">
                <a:solidFill>
                  <a:schemeClr val="bg1">
                    <a:alpha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yuthaya" pitchFamily="2" charset="-3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460567-2FE1-A747-9CE1-D1F7322B5869}"/>
              </a:ext>
            </a:extLst>
          </p:cNvPr>
          <p:cNvGrpSpPr/>
          <p:nvPr/>
        </p:nvGrpSpPr>
        <p:grpSpPr>
          <a:xfrm>
            <a:off x="9552626" y="3079614"/>
            <a:ext cx="1860454" cy="2417812"/>
            <a:chOff x="9606257" y="2348277"/>
            <a:chExt cx="1860454" cy="241781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1074C12-9869-CD4A-8232-1A87C35D7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93" b="5514"/>
            <a:stretch/>
          </p:blipFill>
          <p:spPr bwMode="auto">
            <a:xfrm>
              <a:off x="9606257" y="2348277"/>
              <a:ext cx="1860454" cy="241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F303E-CD02-6946-90D7-25C2262690EF}"/>
                </a:ext>
              </a:extLst>
            </p:cNvPr>
            <p:cNvSpPr txBox="1"/>
            <p:nvPr/>
          </p:nvSpPr>
          <p:spPr>
            <a:xfrm>
              <a:off x="9912755" y="3253578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>
                      <a:alpha val="8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yuthaya" pitchFamily="2" charset="-34"/>
                </a:rPr>
                <a:t>김지윤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2701ABF-146B-9E48-B7C7-5F34AD0F059E}"/>
              </a:ext>
            </a:extLst>
          </p:cNvPr>
          <p:cNvSpPr txBox="1"/>
          <p:nvPr/>
        </p:nvSpPr>
        <p:spPr>
          <a:xfrm>
            <a:off x="5739938" y="4422846"/>
            <a:ext cx="83478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ko-KR" sz="1600" b="1" dirty="0">
                <a:solidFill>
                  <a:schemeClr val="bg1">
                    <a:alpha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Leader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CE99F3-8B6F-9C41-8F97-10B092079808}"/>
              </a:ext>
            </a:extLst>
          </p:cNvPr>
          <p:cNvGrpSpPr/>
          <p:nvPr/>
        </p:nvGrpSpPr>
        <p:grpSpPr>
          <a:xfrm>
            <a:off x="879318" y="3068395"/>
            <a:ext cx="1860454" cy="2417813"/>
            <a:chOff x="908637" y="2587132"/>
            <a:chExt cx="1860454" cy="241781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314A43-1143-0E4F-BF84-0D2FC0DF7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2531"/>
            <a:stretch/>
          </p:blipFill>
          <p:spPr>
            <a:xfrm>
              <a:off x="908637" y="2587132"/>
              <a:ext cx="1860454" cy="241781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776423-974F-064E-AEE2-F37731C124F9}"/>
                </a:ext>
              </a:extLst>
            </p:cNvPr>
            <p:cNvSpPr txBox="1"/>
            <p:nvPr/>
          </p:nvSpPr>
          <p:spPr>
            <a:xfrm>
              <a:off x="1210970" y="3530009"/>
              <a:ext cx="1247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dirty="0">
                  <a:solidFill>
                    <a:schemeClr val="bg1">
                      <a:alpha val="8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yuthaya" pitchFamily="2" charset="-34"/>
                </a:rPr>
                <a:t>서민영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381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C55031-0C2B-074F-A98E-96E759438999}"/>
              </a:ext>
            </a:extLst>
          </p:cNvPr>
          <p:cNvGrpSpPr/>
          <p:nvPr/>
        </p:nvGrpSpPr>
        <p:grpSpPr>
          <a:xfrm>
            <a:off x="4041688" y="2923290"/>
            <a:ext cx="4108623" cy="1011420"/>
            <a:chOff x="3822970" y="2923289"/>
            <a:chExt cx="4108623" cy="10114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82928C-7BBF-8F45-A3AC-375A7C36D839}"/>
                </a:ext>
              </a:extLst>
            </p:cNvPr>
            <p:cNvSpPr txBox="1"/>
            <p:nvPr/>
          </p:nvSpPr>
          <p:spPr>
            <a:xfrm>
              <a:off x="4992647" y="3044279"/>
              <a:ext cx="293894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Thank You</a:t>
              </a:r>
              <a:endParaRPr kumimoji="1" lang="ko-KR" altLang="en-US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E696620-5929-0C40-BD97-BC877D4A5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970" y="2923289"/>
              <a:ext cx="1412171" cy="1011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979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C1EA748-AC04-634C-96E9-F09C76FABE72}"/>
              </a:ext>
            </a:extLst>
          </p:cNvPr>
          <p:cNvGrpSpPr/>
          <p:nvPr/>
        </p:nvGrpSpPr>
        <p:grpSpPr>
          <a:xfrm>
            <a:off x="4289141" y="2625213"/>
            <a:ext cx="3613717" cy="1607573"/>
            <a:chOff x="4238238" y="2707330"/>
            <a:chExt cx="3613717" cy="16075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A8E469-273F-F944-AD1A-FCDC14578EEB}"/>
                </a:ext>
              </a:extLst>
            </p:cNvPr>
            <p:cNvSpPr txBox="1"/>
            <p:nvPr/>
          </p:nvSpPr>
          <p:spPr>
            <a:xfrm>
              <a:off x="4238238" y="3085337"/>
              <a:ext cx="14141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4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Intro</a:t>
              </a:r>
              <a:endParaRPr kumimoji="1" lang="ko-KR" altLang="en-US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5E1FAF-D9E8-1E49-BFBD-EC3EF222955E}"/>
                </a:ext>
              </a:extLst>
            </p:cNvPr>
            <p:cNvSpPr txBox="1"/>
            <p:nvPr/>
          </p:nvSpPr>
          <p:spPr>
            <a:xfrm>
              <a:off x="6729212" y="2753579"/>
              <a:ext cx="1122743" cy="1432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UCC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PJT </a:t>
              </a:r>
              <a:r>
                <a:rPr kumimoji="1" lang="ko-KR" altLang="en-US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약속</a:t>
              </a:r>
              <a:endParaRPr kumimoji="1"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000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Idea</a:t>
              </a: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A61B27FC-A3D8-0C4B-A722-757172525D04}"/>
                </a:ext>
              </a:extLst>
            </p:cNvPr>
            <p:cNvCxnSpPr/>
            <p:nvPr/>
          </p:nvCxnSpPr>
          <p:spPr>
            <a:xfrm>
              <a:off x="6606500" y="2707330"/>
              <a:ext cx="0" cy="160757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5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D9B2B-BB66-EF4C-8B5D-0455B6C8CB91}"/>
              </a:ext>
            </a:extLst>
          </p:cNvPr>
          <p:cNvSpPr/>
          <p:nvPr/>
        </p:nvSpPr>
        <p:spPr>
          <a:xfrm>
            <a:off x="3040084" y="2497976"/>
            <a:ext cx="654217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끼니는 걸러도</a:t>
            </a:r>
            <a:endParaRPr lang="en-US" altLang="ko-KR" sz="4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비타민은 먹어야 사는 우리들</a:t>
            </a:r>
          </a:p>
        </p:txBody>
      </p:sp>
    </p:spTree>
    <p:extLst>
      <p:ext uri="{BB962C8B-B14F-4D97-AF65-F5344CB8AC3E}">
        <p14:creationId xmlns:p14="http://schemas.microsoft.com/office/powerpoint/2010/main" val="379781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D9B2B-BB66-EF4C-8B5D-0455B6C8CB91}"/>
              </a:ext>
            </a:extLst>
          </p:cNvPr>
          <p:cNvSpPr/>
          <p:nvPr/>
        </p:nvSpPr>
        <p:spPr>
          <a:xfrm>
            <a:off x="3040084" y="2497976"/>
            <a:ext cx="590418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밥 먹을 시간도 없는데</a:t>
            </a:r>
            <a:endParaRPr lang="en-US" altLang="ko-KR" sz="4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약이라고 챙겨 먹겠습니까</a:t>
            </a:r>
          </a:p>
        </p:txBody>
      </p:sp>
    </p:spTree>
    <p:extLst>
      <p:ext uri="{BB962C8B-B14F-4D97-AF65-F5344CB8AC3E}">
        <p14:creationId xmlns:p14="http://schemas.microsoft.com/office/powerpoint/2010/main" val="37417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B14961A-5EAA-A44F-BBFB-8A21086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75" y="2497976"/>
            <a:ext cx="1853347" cy="19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3347C7-AB4D-3945-818A-E0CA3E2A73A4}"/>
              </a:ext>
            </a:extLst>
          </p:cNvPr>
          <p:cNvSpPr/>
          <p:nvPr/>
        </p:nvSpPr>
        <p:spPr>
          <a:xfrm>
            <a:off x="3040084" y="2497976"/>
            <a:ext cx="504176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여러분을 위한 서비스</a:t>
            </a:r>
            <a:r>
              <a:rPr lang="en-US" altLang="ko-KR" sz="40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약속을 소개합니다</a:t>
            </a:r>
            <a:r>
              <a:rPr lang="en-US" altLang="ko-KR" sz="4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ko-KR" altLang="en-US" sz="4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68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DC1E9DE-8D8D-1C4A-A2A9-9D7517E54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61" y="1974769"/>
            <a:ext cx="2908461" cy="29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C0B42-C563-3D43-954E-F056BE459BC1}"/>
              </a:ext>
            </a:extLst>
          </p:cNvPr>
          <p:cNvSpPr txBox="1"/>
          <p:nvPr/>
        </p:nvSpPr>
        <p:spPr>
          <a:xfrm>
            <a:off x="5523421" y="2709571"/>
            <a:ext cx="5115503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더 건강한 나를 위한 약속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약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•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건강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보조제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복용 습관을 개선하고</a:t>
            </a:r>
            <a:endParaRPr kumimoji="1" lang="en-US" altLang="ko-KR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정확한 약 정보를 제공하는 약 통합 어플리케이션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C9B3E-839A-364C-B79B-B814786B13DC}"/>
              </a:ext>
            </a:extLst>
          </p:cNvPr>
          <p:cNvSpPr txBox="1"/>
          <p:nvPr/>
        </p:nvSpPr>
        <p:spPr>
          <a:xfrm>
            <a:off x="241368" y="0"/>
            <a:ext cx="2830840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Intro. PJT </a:t>
            </a:r>
            <a:r>
              <a:rPr kumimoji="1" lang="ko-KR" altLang="en-US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약속</a:t>
            </a:r>
            <a:endParaRPr kumimoji="1" lang="en-US" altLang="ko-KR" sz="3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37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269AC6-A3ED-EC45-B775-469F704A9EB2}"/>
              </a:ext>
            </a:extLst>
          </p:cNvPr>
          <p:cNvGrpSpPr/>
          <p:nvPr/>
        </p:nvGrpSpPr>
        <p:grpSpPr>
          <a:xfrm>
            <a:off x="1081151" y="2989030"/>
            <a:ext cx="4569975" cy="400110"/>
            <a:chOff x="1081151" y="2929070"/>
            <a:chExt cx="4569975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01F96-2D00-6444-9BE3-75033F46DD91}"/>
                </a:ext>
              </a:extLst>
            </p:cNvPr>
            <p:cNvSpPr txBox="1"/>
            <p:nvPr/>
          </p:nvSpPr>
          <p:spPr>
            <a:xfrm>
              <a:off x="1081151" y="2929070"/>
              <a:ext cx="142859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Needs</a:t>
              </a:r>
              <a:r>
                <a:rPr kumimoji="1" lang="ko-KR" altLang="en-US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 </a:t>
              </a:r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#1</a:t>
              </a:r>
              <a:endParaRPr kumimoji="1" lang="ko-KR" altLang="en-US" sz="20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C1597B-B67D-8D4D-8905-F8D26153FF2E}"/>
                </a:ext>
              </a:extLst>
            </p:cNvPr>
            <p:cNvSpPr txBox="1"/>
            <p:nvPr/>
          </p:nvSpPr>
          <p:spPr>
            <a:xfrm>
              <a:off x="2491287" y="2935508"/>
              <a:ext cx="3159839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더욱 주기적으로 약을 먹고 싶어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!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163BBC-5626-B845-B18E-01E4C38B7AB0}"/>
              </a:ext>
            </a:extLst>
          </p:cNvPr>
          <p:cNvGrpSpPr/>
          <p:nvPr/>
        </p:nvGrpSpPr>
        <p:grpSpPr>
          <a:xfrm>
            <a:off x="1081150" y="3714276"/>
            <a:ext cx="5749787" cy="400110"/>
            <a:chOff x="1081150" y="3684296"/>
            <a:chExt cx="5749787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51E095-A168-D04D-A275-7A1840D83CDE}"/>
                </a:ext>
              </a:extLst>
            </p:cNvPr>
            <p:cNvSpPr txBox="1"/>
            <p:nvPr/>
          </p:nvSpPr>
          <p:spPr>
            <a:xfrm>
              <a:off x="1081150" y="3684296"/>
              <a:ext cx="142859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Needs</a:t>
              </a:r>
              <a:r>
                <a:rPr kumimoji="1" lang="ko-KR" altLang="en-US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 </a:t>
              </a:r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#2</a:t>
              </a:r>
              <a:endParaRPr kumimoji="1" lang="ko-KR" altLang="en-US" sz="20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88DBB1-8A13-4241-B4AC-B132A0A34D90}"/>
                </a:ext>
              </a:extLst>
            </p:cNvPr>
            <p:cNvSpPr txBox="1"/>
            <p:nvPr/>
          </p:nvSpPr>
          <p:spPr>
            <a:xfrm>
              <a:off x="2491287" y="3689906"/>
              <a:ext cx="4339650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복용 이력을 한눈에 보고 관리할 수는 없을까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84F2C5-AB18-2B49-9DF2-9ECA2C4719E9}"/>
              </a:ext>
            </a:extLst>
          </p:cNvPr>
          <p:cNvGrpSpPr/>
          <p:nvPr/>
        </p:nvGrpSpPr>
        <p:grpSpPr>
          <a:xfrm>
            <a:off x="1081151" y="5154464"/>
            <a:ext cx="5031640" cy="406556"/>
            <a:chOff x="1081151" y="5214424"/>
            <a:chExt cx="5031640" cy="4065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1FA4AE-4866-CA4D-AF1E-D123878711BB}"/>
                </a:ext>
              </a:extLst>
            </p:cNvPr>
            <p:cNvSpPr txBox="1"/>
            <p:nvPr/>
          </p:nvSpPr>
          <p:spPr>
            <a:xfrm>
              <a:off x="1081151" y="5220870"/>
              <a:ext cx="142859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Needs</a:t>
              </a:r>
              <a:r>
                <a:rPr kumimoji="1" lang="ko-KR" altLang="en-US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 </a:t>
              </a:r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#4</a:t>
              </a:r>
              <a:endParaRPr kumimoji="1" lang="ko-KR" altLang="en-US" sz="20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6C58EF-59EA-7843-A921-0E4CECA2CAC4}"/>
                </a:ext>
              </a:extLst>
            </p:cNvPr>
            <p:cNvSpPr txBox="1"/>
            <p:nvPr/>
          </p:nvSpPr>
          <p:spPr>
            <a:xfrm>
              <a:off x="2491287" y="5214424"/>
              <a:ext cx="3621504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지금 열려있는 내 주변 약국을 알려줘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!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7901540-EE3A-B942-9AAA-8D3DB72A1A8E}"/>
              </a:ext>
            </a:extLst>
          </p:cNvPr>
          <p:cNvSpPr txBox="1"/>
          <p:nvPr/>
        </p:nvSpPr>
        <p:spPr>
          <a:xfrm>
            <a:off x="6830937" y="3849983"/>
            <a:ext cx="482215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ko-KR" sz="44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rPr>
              <a:t>+</a:t>
            </a:r>
            <a:r>
              <a:rPr kumimoji="1" lang="ko-KR" altLang="en-US" sz="44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rPr>
              <a:t>   </a:t>
            </a:r>
            <a:r>
              <a:rPr kumimoji="1" lang="en-US" altLang="ko-KR" sz="44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rPr>
              <a:t>= </a:t>
            </a:r>
            <a:r>
              <a:rPr kumimoji="1" lang="en-US" altLang="ko-KR" sz="4400" dirty="0">
                <a:solidFill>
                  <a:srgbClr val="6D99C6"/>
                </a:solidFill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rPr>
              <a:t>All In One!</a:t>
            </a:r>
            <a:endParaRPr kumimoji="1" lang="ko-KR" altLang="en-US" sz="4400" dirty="0">
              <a:solidFill>
                <a:srgbClr val="6D99C6"/>
              </a:solidFill>
              <a:latin typeface="Segoe Print" panose="02000800000000000000" pitchFamily="2" charset="0"/>
              <a:ea typeface="Nanum SaRangHaeADeur" panose="02000503000000000000" pitchFamily="2" charset="-127"/>
              <a:cs typeface="MV Bol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6C3BC4-1713-C449-BC90-906A41CC0C6E}"/>
              </a:ext>
            </a:extLst>
          </p:cNvPr>
          <p:cNvGrpSpPr/>
          <p:nvPr/>
        </p:nvGrpSpPr>
        <p:grpSpPr>
          <a:xfrm>
            <a:off x="1081151" y="3999924"/>
            <a:ext cx="6669945" cy="819555"/>
            <a:chOff x="1081151" y="4029904"/>
            <a:chExt cx="6669945" cy="8195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E14CD3-ADED-FC45-AAF3-720CA1980E63}"/>
                </a:ext>
              </a:extLst>
            </p:cNvPr>
            <p:cNvSpPr txBox="1"/>
            <p:nvPr/>
          </p:nvSpPr>
          <p:spPr>
            <a:xfrm>
              <a:off x="1081151" y="4449349"/>
              <a:ext cx="1428596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Needs</a:t>
              </a:r>
              <a:r>
                <a:rPr kumimoji="1" lang="ko-KR" altLang="en-US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 </a:t>
              </a:r>
              <a:r>
                <a:rPr kumimoji="1" lang="en-US" altLang="ko-KR" sz="2000" dirty="0">
                  <a:latin typeface="Segoe Print" panose="02000800000000000000" pitchFamily="2" charset="0"/>
                  <a:ea typeface="Nanum SaRangHaeADeur" panose="02000503000000000000" pitchFamily="2" charset="-127"/>
                  <a:cs typeface="MV Boli" panose="020F0502020204030204" pitchFamily="34" charset="0"/>
                </a:rPr>
                <a:t>#3</a:t>
              </a:r>
              <a:endParaRPr kumimoji="1" lang="ko-KR" altLang="en-US" sz="2000" dirty="0">
                <a:latin typeface="Segoe Print" panose="02000800000000000000" pitchFamily="2" charset="0"/>
                <a:ea typeface="Nanum SaRangHaeADeur" panose="02000503000000000000" pitchFamily="2" charset="-127"/>
                <a:cs typeface="MV Bol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436972-3E80-4342-91F5-F5457E209187}"/>
                </a:ext>
              </a:extLst>
            </p:cNvPr>
            <p:cNvSpPr txBox="1"/>
            <p:nvPr/>
          </p:nvSpPr>
          <p:spPr>
            <a:xfrm>
              <a:off x="2491287" y="4457191"/>
              <a:ext cx="4237057" cy="3693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내가 먹는 약은 어떤 성분일까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?</a:t>
              </a:r>
              <a:r>
                <a:rPr kumimoji="1" lang="ko-KR" altLang="en-US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주의사항은</a:t>
              </a:r>
              <a:r>
                <a:rPr kumimoji="1" lang="en-US" altLang="ko-KR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?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87D9B97-C507-E344-95DD-C1E9AB9E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085" y="4029904"/>
              <a:ext cx="445011" cy="44501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EDA56D-B4A6-E544-9FEC-97ADEF28E4DE}"/>
              </a:ext>
            </a:extLst>
          </p:cNvPr>
          <p:cNvSpPr txBox="1"/>
          <p:nvPr/>
        </p:nvSpPr>
        <p:spPr>
          <a:xfrm>
            <a:off x="241368" y="0"/>
            <a:ext cx="2142318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Intro. Idea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1C26E-A235-6A4E-8FC2-8CCCAA829269}"/>
              </a:ext>
            </a:extLst>
          </p:cNvPr>
          <p:cNvSpPr txBox="1"/>
          <p:nvPr/>
        </p:nvSpPr>
        <p:spPr>
          <a:xfrm>
            <a:off x="4540124" y="1391923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User Needs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79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73683B6-CAE6-004A-9F86-81840B8DF0A0}"/>
              </a:ext>
            </a:extLst>
          </p:cNvPr>
          <p:cNvSpPr txBox="1"/>
          <p:nvPr/>
        </p:nvSpPr>
        <p:spPr>
          <a:xfrm>
            <a:off x="8232623" y="2599842"/>
            <a:ext cx="3139001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9900" b="1" dirty="0">
                <a:solidFill>
                  <a:srgbClr val="F5F5F9"/>
                </a:solidFill>
                <a:latin typeface="Impact" panose="020B0806030902050204" pitchFamily="34" charset="0"/>
                <a:ea typeface="Black Han Sans" pitchFamily="2" charset="-127"/>
              </a:rPr>
              <a:t>#3</a:t>
            </a:r>
            <a:endParaRPr kumimoji="1" lang="ko-KR" altLang="en-US" sz="19900" b="1" dirty="0">
              <a:solidFill>
                <a:srgbClr val="F5F5F9"/>
              </a:solidFill>
              <a:latin typeface="Impact" panose="020B0806030902050204" pitchFamily="34" charset="0"/>
              <a:ea typeface="Black Han Sans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A15AE-94AD-5142-A880-D57F62FA3551}"/>
              </a:ext>
            </a:extLst>
          </p:cNvPr>
          <p:cNvSpPr txBox="1"/>
          <p:nvPr/>
        </p:nvSpPr>
        <p:spPr>
          <a:xfrm>
            <a:off x="4552097" y="2599842"/>
            <a:ext cx="30668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9900" b="1" dirty="0">
                <a:solidFill>
                  <a:srgbClr val="F5F5F9"/>
                </a:solidFill>
                <a:latin typeface="Impact" panose="020B0806030902050204" pitchFamily="34" charset="0"/>
                <a:ea typeface="Black Han Sans" pitchFamily="2" charset="-127"/>
              </a:rPr>
              <a:t>#2</a:t>
            </a:r>
            <a:endParaRPr kumimoji="1" lang="ko-KR" altLang="en-US" sz="19900" b="1" dirty="0">
              <a:solidFill>
                <a:srgbClr val="F5F5F9"/>
              </a:solidFill>
              <a:latin typeface="Impact" panose="020B0806030902050204" pitchFamily="34" charset="0"/>
              <a:ea typeface="Black Han Sans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EE00C-087F-4B42-977C-3DA00E0BD354}"/>
              </a:ext>
            </a:extLst>
          </p:cNvPr>
          <p:cNvSpPr txBox="1"/>
          <p:nvPr/>
        </p:nvSpPr>
        <p:spPr>
          <a:xfrm>
            <a:off x="1004942" y="2599842"/>
            <a:ext cx="275748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9900" b="1" dirty="0">
                <a:solidFill>
                  <a:srgbClr val="F5F5F9"/>
                </a:solidFill>
                <a:latin typeface="Impact" panose="020B0806030902050204" pitchFamily="34" charset="0"/>
                <a:ea typeface="Black Han Sans" pitchFamily="2" charset="-127"/>
              </a:rPr>
              <a:t>#1</a:t>
            </a:r>
            <a:endParaRPr kumimoji="1" lang="ko-KR" altLang="en-US" sz="19900" b="1" dirty="0">
              <a:solidFill>
                <a:srgbClr val="F5F5F9"/>
              </a:solidFill>
              <a:latin typeface="Impact" panose="020B0806030902050204" pitchFamily="34" charset="0"/>
              <a:ea typeface="Black Han Sans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DA56D-B4A6-E544-9FEC-97ADEF28E4DE}"/>
              </a:ext>
            </a:extLst>
          </p:cNvPr>
          <p:cNvSpPr txBox="1"/>
          <p:nvPr/>
        </p:nvSpPr>
        <p:spPr>
          <a:xfrm>
            <a:off x="241368" y="0"/>
            <a:ext cx="2142318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Intro. Idea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FD843-54E3-7249-9E10-D0371EA5ED9E}"/>
              </a:ext>
            </a:extLst>
          </p:cNvPr>
          <p:cNvSpPr txBox="1"/>
          <p:nvPr/>
        </p:nvSpPr>
        <p:spPr>
          <a:xfrm>
            <a:off x="8185990" y="3342372"/>
            <a:ext cx="34167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ko-KR" sz="2800" dirty="0">
                <a:latin typeface="Segoe Print" panose="02000800000000000000" pitchFamily="2" charset="0"/>
                <a:ea typeface="NanumBarunGothic" panose="020B0603020101020101" pitchFamily="34" charset="-127"/>
              </a:rPr>
              <a:t>Interest</a:t>
            </a:r>
            <a:endParaRPr kumimoji="1" lang="en-US" altLang="ko-KR" dirty="0">
              <a:latin typeface="Segoe Print" panose="02000800000000000000" pitchFamily="2" charset="0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7C58D-6883-6A40-84BF-FB7071A85DA2}"/>
              </a:ext>
            </a:extLst>
          </p:cNvPr>
          <p:cNvSpPr txBox="1"/>
          <p:nvPr/>
        </p:nvSpPr>
        <p:spPr>
          <a:xfrm>
            <a:off x="4525216" y="4258159"/>
            <a:ext cx="312665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주기적인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알람과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보상 경험치를 통한 복용 습관 개선</a:t>
            </a:r>
            <a:r>
              <a:rPr kumimoji="1"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건강 증진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7DD3E-0AE6-BB44-91E3-D805C11A1BDD}"/>
              </a:ext>
            </a:extLst>
          </p:cNvPr>
          <p:cNvSpPr txBox="1"/>
          <p:nvPr/>
        </p:nvSpPr>
        <p:spPr>
          <a:xfrm>
            <a:off x="761363" y="4258158"/>
            <a:ext cx="3244645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개별적인 약 관련 서비스를 통합하여 편리한 서비스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B38E4-E995-A94E-A9CF-C7313BBB11F3}"/>
              </a:ext>
            </a:extLst>
          </p:cNvPr>
          <p:cNvSpPr txBox="1"/>
          <p:nvPr/>
        </p:nvSpPr>
        <p:spPr>
          <a:xfrm>
            <a:off x="4540125" y="1437658"/>
            <a:ext cx="3265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User Effects</a:t>
            </a:r>
            <a:endParaRPr kumimoji="1" lang="ko-KR" altLang="en-US" sz="4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8EFA0-8C28-1947-A465-449682D47F99}"/>
              </a:ext>
            </a:extLst>
          </p:cNvPr>
          <p:cNvSpPr txBox="1"/>
          <p:nvPr/>
        </p:nvSpPr>
        <p:spPr>
          <a:xfrm>
            <a:off x="4532670" y="3311594"/>
            <a:ext cx="31266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latin typeface="Segoe Print" panose="02000800000000000000" pitchFamily="2" charset="0"/>
              </a:rPr>
              <a:t>H</a:t>
            </a:r>
            <a:r>
              <a:rPr lang="en" altLang="ko-KR" sz="2800" dirty="0" err="1">
                <a:latin typeface="Segoe Print" panose="02000800000000000000" pitchFamily="2" charset="0"/>
              </a:rPr>
              <a:t>ealth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1D57C-CE61-954A-9012-3B2C8AFC737C}"/>
              </a:ext>
            </a:extLst>
          </p:cNvPr>
          <p:cNvSpPr txBox="1"/>
          <p:nvPr/>
        </p:nvSpPr>
        <p:spPr>
          <a:xfrm>
            <a:off x="8171082" y="4073491"/>
            <a:ext cx="341671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사용자의 흥미를 유발하는 </a:t>
            </a:r>
            <a:r>
              <a:rPr kumimoji="1"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펫과</a:t>
            </a:r>
            <a:r>
              <a:rPr kumimoji="1"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시각화 그리고 커뮤니티 기능을 통해 재미있는 서비스 사용</a:t>
            </a:r>
            <a:endParaRPr kumimoji="1" lang="en-US" altLang="ko-KR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7D464-D5E3-B846-BBD8-5851F4A6C3C3}"/>
              </a:ext>
            </a:extLst>
          </p:cNvPr>
          <p:cNvSpPr txBox="1"/>
          <p:nvPr/>
        </p:nvSpPr>
        <p:spPr>
          <a:xfrm>
            <a:off x="761363" y="3180789"/>
            <a:ext cx="3244645" cy="6848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800" dirty="0">
                <a:latin typeface="Segoe Print" panose="02000800000000000000" pitchFamily="2" charset="0"/>
              </a:rPr>
              <a:t>Convenient</a:t>
            </a:r>
            <a:endParaRPr kumimoji="1" lang="en-US" altLang="ko-KR" sz="1600" dirty="0">
              <a:latin typeface="Segoe Print" panose="02000800000000000000" pitchFamily="2" charset="0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635</Words>
  <Application>Microsoft Macintosh PowerPoint</Application>
  <PresentationFormat>와이드스크린</PresentationFormat>
  <Paragraphs>207</Paragraphs>
  <Slides>29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NanumGothic</vt:lpstr>
      <vt:lpstr>Gmarket Sans TTF Medium</vt:lpstr>
      <vt:lpstr>NanumBarunGothic</vt:lpstr>
      <vt:lpstr>NanumSquare Bold</vt:lpstr>
      <vt:lpstr>Arial</vt:lpstr>
      <vt:lpstr>Segoe Print</vt:lpstr>
      <vt:lpstr>Apple SD Gothic Neo</vt:lpstr>
      <vt:lpstr>NanumSquare ExtraBold</vt:lpstr>
      <vt:lpstr>맑은 고딕</vt:lpstr>
      <vt:lpstr>Impact</vt:lpstr>
      <vt:lpstr>NANUMGOTHIC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민영</dc:creator>
  <cp:lastModifiedBy>서 민영</cp:lastModifiedBy>
  <cp:revision>102</cp:revision>
  <dcterms:created xsi:type="dcterms:W3CDTF">2021-11-16T06:03:44Z</dcterms:created>
  <dcterms:modified xsi:type="dcterms:W3CDTF">2021-11-18T16:52:21Z</dcterms:modified>
</cp:coreProperties>
</file>